
<file path=[Content_Types].xml><?xml version="1.0" encoding="utf-8"?>
<Types xmlns="http://schemas.openxmlformats.org/package/2006/content-types">
  <Default Extension="png" ContentType="image/png"/>
  <Default Extension="bin"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image24.bin" ContentType="image/jpeg"/>
  <Override PartName="/ppt/media/image25.bin" ContentType="image/jpeg"/>
  <Override PartName="/ppt/media/image26.bin" ContentType="image/jpeg"/>
  <Override PartName="/ppt/media/image27.bin" ContentType="image/jpeg"/>
  <Override PartName="/ppt/media/image28.bin" ContentType="image/jpeg"/>
  <Override PartName="/ppt/notesSlides/notesSlide2.xml" ContentType="application/vnd.openxmlformats-officedocument.presentationml.notesSlide+xml"/>
  <Override PartName="/ppt/tags/tag2.xml" ContentType="application/vnd.openxmlformats-officedocument.presentationml.tags+xml"/>
  <Override PartName="/ppt/media/image38.bin" ContentType="image/jpeg"/>
  <Override PartName="/ppt/media/image39.bin" ContentType="image/jpeg"/>
  <Override PartName="/ppt/tags/tag3.xml" ContentType="application/vnd.openxmlformats-officedocument.presentationml.tags+xml"/>
  <Override PartName="/ppt/notesSlides/notesSlide3.xml" ContentType="application/vnd.openxmlformats-officedocument.presentationml.notesSlide+xml"/>
  <Override PartName="/ppt/media/image43.bin" ContentType="image/jpeg"/>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media/image44.bin" ContentType="image/jpeg"/>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398" r:id="rId3"/>
    <p:sldId id="298" r:id="rId4"/>
    <p:sldId id="399" r:id="rId5"/>
    <p:sldId id="401" r:id="rId6"/>
    <p:sldId id="400" r:id="rId7"/>
    <p:sldId id="397" r:id="rId8"/>
    <p:sldId id="257" r:id="rId9"/>
    <p:sldId id="264" r:id="rId10"/>
    <p:sldId id="265" r:id="rId11"/>
    <p:sldId id="337" r:id="rId12"/>
    <p:sldId id="305" r:id="rId13"/>
    <p:sldId id="336" r:id="rId14"/>
    <p:sldId id="364" r:id="rId15"/>
    <p:sldId id="365" r:id="rId16"/>
    <p:sldId id="303" r:id="rId17"/>
    <p:sldId id="393" r:id="rId18"/>
    <p:sldId id="259" r:id="rId19"/>
    <p:sldId id="260" r:id="rId20"/>
    <p:sldId id="262" r:id="rId21"/>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2C2"/>
    <a:srgbClr val="76B7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96120" autoAdjust="0"/>
  </p:normalViewPr>
  <p:slideViewPr>
    <p:cSldViewPr snapToGrid="0">
      <p:cViewPr varScale="1">
        <p:scale>
          <a:sx n="70" d="100"/>
          <a:sy n="70" d="100"/>
        </p:scale>
        <p:origin x="534" y="72"/>
      </p:cViewPr>
      <p:guideLst/>
    </p:cSldViewPr>
  </p:slideViewPr>
  <p:notesTextViewPr>
    <p:cViewPr>
      <p:scale>
        <a:sx n="1" d="1"/>
        <a:sy n="1" d="1"/>
      </p:scale>
      <p:origin x="0" y="0"/>
    </p:cViewPr>
  </p:notesText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64EE78D-A100-4D22-AA29-DE5B45941722}" type="datetimeFigureOut">
              <a:rPr lang="en-GB"/>
              <a:t>24/10/2018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EADD5EC-B162-482A-AB74-F31722820F51}" type="slidenum">
              <a:rPr lang="en-GB"/>
              <a:t>‹#›</a:t>
            </a:fld>
            <a:endParaRPr lang="en-GB"/>
          </a:p>
        </p:txBody>
      </p:sp>
    </p:spTree>
    <p:extLst>
      <p:ext uri="{BB962C8B-B14F-4D97-AF65-F5344CB8AC3E}">
        <p14:creationId xmlns:p14="http://schemas.microsoft.com/office/powerpoint/2010/main" val="418522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FFE9F1B-6954-4723-9922-88D6C351CC9C}" type="datetimeFigureOut">
              <a:rPr lang="da-DK"/>
              <a:t>24-10-2018</a:t>
            </a:fld>
            <a:endParaRPr lang="da-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2FDDD81-413F-4A84-9F19-BA50246785B8}" type="slidenum">
              <a:rPr lang="da-DK"/>
              <a:t>‹#›</a:t>
            </a:fld>
            <a:endParaRPr lang="da-DK"/>
          </a:p>
        </p:txBody>
      </p:sp>
    </p:spTree>
    <p:extLst>
      <p:ext uri="{BB962C8B-B14F-4D97-AF65-F5344CB8AC3E}">
        <p14:creationId xmlns:p14="http://schemas.microsoft.com/office/powerpoint/2010/main" val="404394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DD81-413F-4A84-9F19-BA50246785B8}" type="slidenum">
              <a:rPr lang="da-DK" smtClean="0"/>
              <a:t>1</a:t>
            </a:fld>
            <a:endParaRPr lang="da-DK"/>
          </a:p>
        </p:txBody>
      </p:sp>
    </p:spTree>
    <p:extLst>
      <p:ext uri="{BB962C8B-B14F-4D97-AF65-F5344CB8AC3E}">
        <p14:creationId xmlns:p14="http://schemas.microsoft.com/office/powerpoint/2010/main" val="360096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following slides you can see how the requirements of the regulator and the Government in the UK have made demands on the supply chain at various stages in the development power programme. Here we have the three leading developments now at different stages where Nuvia is providing EPC capabilities for the delivery of nuclear systems for the EPR at Hinkley, consulting advice for the GDA of the ABWR for Wylfa and the </a:t>
            </a:r>
            <a:r>
              <a:rPr lang="en-GB" dirty="0" err="1"/>
              <a:t>NuGen</a:t>
            </a:r>
            <a:r>
              <a:rPr lang="en-GB" dirty="0"/>
              <a:t> Moorside project while it is under review. The latter may involve a change of reactor type before it progresses.</a:t>
            </a:r>
          </a:p>
        </p:txBody>
      </p:sp>
      <p:sp>
        <p:nvSpPr>
          <p:cNvPr id="4" name="Slide Number Placeholder 3"/>
          <p:cNvSpPr>
            <a:spLocks noGrp="1"/>
          </p:cNvSpPr>
          <p:nvPr>
            <p:ph type="sldNum" sz="quarter" idx="10"/>
          </p:nvPr>
        </p:nvSpPr>
        <p:spPr/>
        <p:txBody>
          <a:bodyPr/>
          <a:lstStyle/>
          <a:p>
            <a:fld id="{52FDDD81-413F-4A84-9F19-BA50246785B8}" type="slidenum">
              <a:rPr lang="da-DK" smtClean="0"/>
              <a:t>12</a:t>
            </a:fld>
            <a:endParaRPr lang="da-DK"/>
          </a:p>
        </p:txBody>
      </p:sp>
    </p:spTree>
    <p:extLst>
      <p:ext uri="{BB962C8B-B14F-4D97-AF65-F5344CB8AC3E}">
        <p14:creationId xmlns:p14="http://schemas.microsoft.com/office/powerpoint/2010/main" val="3057414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there are some additional challenges which the UK industry is facing in the proposed introduction of an unfamiliar reactor type, the HPR 1000 from CGN, China. This may be analogous to the introduction of VVER technology into the Indian market and perhaps there are things that the UK can learn from how India has managed the process.</a:t>
            </a:r>
          </a:p>
          <a:p>
            <a:endParaRPr lang="en-GB" dirty="0"/>
          </a:p>
          <a:p>
            <a:r>
              <a:rPr lang="en-GB" dirty="0"/>
              <a:t>The UK Government also envisages a long term future for the UK nuclear industry both domestically and internationally not only providing expertise but also at the forefront of advanced technology. To this end it has launched a development initiative for the introduction of Advanced Modular Reactors</a:t>
            </a:r>
          </a:p>
        </p:txBody>
      </p:sp>
      <p:sp>
        <p:nvSpPr>
          <p:cNvPr id="4" name="Slide Number Placeholder 3"/>
          <p:cNvSpPr>
            <a:spLocks noGrp="1"/>
          </p:cNvSpPr>
          <p:nvPr>
            <p:ph type="sldNum" sz="quarter" idx="10"/>
          </p:nvPr>
        </p:nvSpPr>
        <p:spPr/>
        <p:txBody>
          <a:bodyPr/>
          <a:lstStyle/>
          <a:p>
            <a:fld id="{52FDDD81-413F-4A84-9F19-BA50246785B8}" type="slidenum">
              <a:rPr lang="da-DK" smtClean="0"/>
              <a:t>13</a:t>
            </a:fld>
            <a:endParaRPr lang="da-DK"/>
          </a:p>
        </p:txBody>
      </p:sp>
    </p:spTree>
    <p:extLst>
      <p:ext uri="{BB962C8B-B14F-4D97-AF65-F5344CB8AC3E}">
        <p14:creationId xmlns:p14="http://schemas.microsoft.com/office/powerpoint/2010/main" val="259239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introduction of advanced reactors into even established markets poses a range of issues not least to the regulatory authorities in dealing with developers who are unfamiliar with the established processes. The introduction of the Generic Design Assessment process was aimed at providing  certainty to developers that new reactor types could be safely introduced into the UK market. However considerable effort is required to meet the requirements of the Regulator across the whole spectrum of nuclear operations and this and the following slide illustrate the work that Nuvia has and is doing to support the various reactor vendors.</a:t>
            </a:r>
          </a:p>
          <a:p>
            <a:endParaRPr lang="en-GB" dirty="0"/>
          </a:p>
        </p:txBody>
      </p:sp>
      <p:sp>
        <p:nvSpPr>
          <p:cNvPr id="4" name="Slide Number Placeholder 3"/>
          <p:cNvSpPr>
            <a:spLocks noGrp="1"/>
          </p:cNvSpPr>
          <p:nvPr>
            <p:ph type="sldNum" sz="quarter" idx="10"/>
          </p:nvPr>
        </p:nvSpPr>
        <p:spPr/>
        <p:txBody>
          <a:bodyPr/>
          <a:lstStyle/>
          <a:p>
            <a:fld id="{52FDDD81-413F-4A84-9F19-BA50246785B8}" type="slidenum">
              <a:rPr lang="da-DK" smtClean="0">
                <a:solidFill>
                  <a:prstClr val="black"/>
                </a:solidFill>
              </a:rPr>
              <a:pPr/>
              <a:t>14</a:t>
            </a:fld>
            <a:endParaRPr lang="da-DK">
              <a:solidFill>
                <a:prstClr val="black"/>
              </a:solidFill>
            </a:endParaRPr>
          </a:p>
        </p:txBody>
      </p:sp>
    </p:spTree>
    <p:extLst>
      <p:ext uri="{BB962C8B-B14F-4D97-AF65-F5344CB8AC3E}">
        <p14:creationId xmlns:p14="http://schemas.microsoft.com/office/powerpoint/2010/main" val="231614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Westinghouse and Hitachi have now completed the GDA process any further proposed reactor, such as the HPR 1000 and any new advanced designs, will need to demonstrate how they will meet the requirements of the GDA.</a:t>
            </a:r>
          </a:p>
        </p:txBody>
      </p:sp>
      <p:sp>
        <p:nvSpPr>
          <p:cNvPr id="4" name="Slide Number Placeholder 3"/>
          <p:cNvSpPr>
            <a:spLocks noGrp="1"/>
          </p:cNvSpPr>
          <p:nvPr>
            <p:ph type="sldNum" sz="quarter" idx="10"/>
          </p:nvPr>
        </p:nvSpPr>
        <p:spPr/>
        <p:txBody>
          <a:bodyPr/>
          <a:lstStyle/>
          <a:p>
            <a:fld id="{52FDDD81-413F-4A84-9F19-BA50246785B8}" type="slidenum">
              <a:rPr lang="da-DK" smtClean="0">
                <a:solidFill>
                  <a:prstClr val="black"/>
                </a:solidFill>
              </a:rPr>
              <a:pPr/>
              <a:t>15</a:t>
            </a:fld>
            <a:endParaRPr lang="da-DK">
              <a:solidFill>
                <a:prstClr val="black"/>
              </a:solidFill>
            </a:endParaRPr>
          </a:p>
        </p:txBody>
      </p:sp>
    </p:spTree>
    <p:extLst>
      <p:ext uri="{BB962C8B-B14F-4D97-AF65-F5344CB8AC3E}">
        <p14:creationId xmlns:p14="http://schemas.microsoft.com/office/powerpoint/2010/main" val="244133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194"/>
            <a:ext cx="5953125" cy="3908614"/>
          </a:xfrm>
        </p:spPr>
        <p:txBody>
          <a:bodyPr/>
          <a:lstStyle/>
          <a:p>
            <a:pPr lvl="0">
              <a:spcBef>
                <a:spcPts val="600"/>
              </a:spcBef>
              <a:spcAft>
                <a:spcPts val="600"/>
              </a:spcAft>
              <a:defRPr/>
            </a:pPr>
            <a:r>
              <a:rPr lang="en-GB" sz="1100" dirty="0">
                <a:solidFill>
                  <a:prstClr val="black"/>
                </a:solidFill>
              </a:rPr>
              <a:t>Turning to current new build in the UK t</a:t>
            </a:r>
            <a:r>
              <a:rPr kumimoji="0" lang="en-GB" sz="1100" b="0" i="0" u="none" strike="noStrike" kern="1200" cap="none" spc="0" normalizeH="0" baseline="0" noProof="0" dirty="0">
                <a:ln>
                  <a:noFill/>
                </a:ln>
                <a:solidFill>
                  <a:prstClr val="black"/>
                </a:solidFill>
                <a:effectLst/>
                <a:uLnTx/>
                <a:uFillTx/>
                <a:latin typeface="+mn-lt"/>
                <a:ea typeface="+mn-ea"/>
                <a:cs typeface="+mn-cs"/>
              </a:rPr>
              <a:t>he EDF EPR at Hinkley Point C will be the first UK new build reactor in the last 20 years. </a:t>
            </a:r>
            <a:r>
              <a:rPr lang="en-GB" sz="1100" dirty="0">
                <a:solidFill>
                  <a:prstClr val="black"/>
                </a:solidFill>
              </a:rPr>
              <a:t>Site construction is well established and contracts for major sub-systems have been let. The challenge for the UK supply chain has been demonstrating that it still has the capability and capacity to deliver on key elements in competition with an existing supply chain for EPR builds at </a:t>
            </a:r>
            <a:r>
              <a:rPr lang="en-GB" sz="1100" dirty="0" err="1">
                <a:solidFill>
                  <a:prstClr val="black"/>
                </a:solidFill>
              </a:rPr>
              <a:t>Olkiluoto</a:t>
            </a:r>
            <a:r>
              <a:rPr lang="en-GB" sz="1100" dirty="0">
                <a:solidFill>
                  <a:prstClr val="black"/>
                </a:solidFill>
              </a:rPr>
              <a:t>  and </a:t>
            </a:r>
            <a:r>
              <a:rPr lang="en-GB" sz="1100" dirty="0" err="1">
                <a:solidFill>
                  <a:prstClr val="black"/>
                </a:solidFill>
              </a:rPr>
              <a:t>Flamanville</a:t>
            </a:r>
            <a:r>
              <a:rPr lang="en-GB" sz="1100" dirty="0">
                <a:solidFill>
                  <a:prstClr val="black"/>
                </a:solidFill>
              </a:rPr>
              <a:t>. I’m pleased to say the industry and Nuvia has risen to this challenge, winning packages such as the nuclear sampling system as illustrated here. </a:t>
            </a: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100" dirty="0">
              <a:solidFill>
                <a:prstClr val="black"/>
              </a:solidFill>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100" dirty="0">
              <a:solidFill>
                <a:prstClr val="black"/>
              </a:solidFill>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52FDDD81-413F-4A84-9F19-BA50246785B8}" type="slidenum">
              <a:rPr lang="da-DK" smtClean="0"/>
              <a:t>16</a:t>
            </a:fld>
            <a:endParaRPr lang="da-DK"/>
          </a:p>
        </p:txBody>
      </p:sp>
    </p:spTree>
    <p:extLst>
      <p:ext uri="{BB962C8B-B14F-4D97-AF65-F5344CB8AC3E}">
        <p14:creationId xmlns:p14="http://schemas.microsoft.com/office/powerpoint/2010/main" val="361659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194"/>
            <a:ext cx="5953125" cy="3908614"/>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dirty="0"/>
              <a:t>However it is clear that the UK supply chain cannot deliver all aspects of a new reactor build as some components are beyond current manufacturing capability. This is true of course of the reactor pressure vessel in particular, however the UK Government has encouraged the supply chain to re-invest in major component manufacture through initiatives such as the Nuclear Advanced Manufacturing Research Centre mentioned above.</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dirty="0"/>
              <a:t>Another approach is for the UK supply chain to form alliances with international suppliers to provide a complete delivery service. The example mentioned previously and illustrated here is  Nuvia teaming with Sommer from Germany to supply the nuclear doors for HPC. Nuvia has also looked at teaming with Indian companies for manufacturing capability where quality and cost effectiveness can be combined to provide a competitive offer.</a:t>
            </a:r>
          </a:p>
        </p:txBody>
      </p:sp>
      <p:sp>
        <p:nvSpPr>
          <p:cNvPr id="4" name="Slide Number Placeholder 3"/>
          <p:cNvSpPr>
            <a:spLocks noGrp="1"/>
          </p:cNvSpPr>
          <p:nvPr>
            <p:ph type="sldNum" sz="quarter" idx="10"/>
          </p:nvPr>
        </p:nvSpPr>
        <p:spPr/>
        <p:txBody>
          <a:bodyPr/>
          <a:lstStyle/>
          <a:p>
            <a:fld id="{52FDDD81-413F-4A84-9F19-BA50246785B8}" type="slidenum">
              <a:rPr lang="da-DK" smtClean="0"/>
              <a:t>17</a:t>
            </a:fld>
            <a:endParaRPr lang="da-DK"/>
          </a:p>
        </p:txBody>
      </p:sp>
    </p:spTree>
    <p:extLst>
      <p:ext uri="{BB962C8B-B14F-4D97-AF65-F5344CB8AC3E}">
        <p14:creationId xmlns:p14="http://schemas.microsoft.com/office/powerpoint/2010/main" val="348092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is this experience in the UK relevant to the nuclear expansion programme in India?</a:t>
            </a:r>
          </a:p>
          <a:p>
            <a:endParaRPr lang="en-GB" dirty="0"/>
          </a:p>
          <a:p>
            <a:r>
              <a:rPr lang="en-GB" dirty="0"/>
              <a:t>I think there are 4 main points that are relevant;</a:t>
            </a:r>
          </a:p>
          <a:p>
            <a:endParaRPr lang="en-GB" dirty="0"/>
          </a:p>
          <a:p>
            <a:r>
              <a:rPr lang="en-GB" dirty="0"/>
              <a:t>Firstly developing a supply chain that is not dependant on one reactor type where the basic capability can be adapted across the station types to ensure continuity in supply both for current and future developments</a:t>
            </a:r>
          </a:p>
          <a:p>
            <a:endParaRPr lang="en-GB" dirty="0"/>
          </a:p>
          <a:p>
            <a:r>
              <a:rPr lang="en-GB" dirty="0"/>
              <a:t>Secondly developing the expertise to have the flexibility to deal with the various overseas design codes utilised by the different reactor vendors, in India’s case French, American and Russian and the impact on meeting the Indian regulatory requirements.</a:t>
            </a:r>
          </a:p>
          <a:p>
            <a:endParaRPr lang="en-GB" dirty="0"/>
          </a:p>
          <a:p>
            <a:r>
              <a:rPr lang="en-GB" dirty="0"/>
              <a:t>Thirdly developing an expanded workforce to meet the demands of the reactor build and operations through initiatives in collaboration on knowledge exchange and training.</a:t>
            </a:r>
          </a:p>
          <a:p>
            <a:endParaRPr lang="en-GB" dirty="0"/>
          </a:p>
          <a:p>
            <a:r>
              <a:rPr lang="en-GB" dirty="0"/>
              <a:t>Finally building on partnerships to identify where value can be delivered through combining UK expertise with local delivery as we are doing  for the demineralised water plant for KAPS 3 &amp; 4 with Nuvia India and its local supply chain.</a:t>
            </a:r>
          </a:p>
        </p:txBody>
      </p:sp>
      <p:sp>
        <p:nvSpPr>
          <p:cNvPr id="4" name="Slide Number Placeholder 3"/>
          <p:cNvSpPr>
            <a:spLocks noGrp="1"/>
          </p:cNvSpPr>
          <p:nvPr>
            <p:ph type="sldNum" sz="quarter" idx="5"/>
          </p:nvPr>
        </p:nvSpPr>
        <p:spPr/>
        <p:txBody>
          <a:bodyPr/>
          <a:lstStyle/>
          <a:p>
            <a:fld id="{52FDDD81-413F-4A84-9F19-BA50246785B8}" type="slidenum">
              <a:rPr lang="da-DK" smtClean="0"/>
              <a:t>18</a:t>
            </a:fld>
            <a:endParaRPr lang="da-DK"/>
          </a:p>
        </p:txBody>
      </p:sp>
    </p:spTree>
    <p:extLst>
      <p:ext uri="{BB962C8B-B14F-4D97-AF65-F5344CB8AC3E}">
        <p14:creationId xmlns:p14="http://schemas.microsoft.com/office/powerpoint/2010/main" val="36059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52FDDD81-413F-4A84-9F19-BA50246785B8}" type="slidenum">
              <a:rPr lang="da-DK"/>
              <a:t>19</a:t>
            </a:fld>
            <a:endParaRPr lang="da-DK"/>
          </a:p>
        </p:txBody>
      </p:sp>
    </p:spTree>
    <p:extLst>
      <p:ext uri="{BB962C8B-B14F-4D97-AF65-F5344CB8AC3E}">
        <p14:creationId xmlns:p14="http://schemas.microsoft.com/office/powerpoint/2010/main" val="4160559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FDDD81-413F-4A84-9F19-BA50246785B8}" type="slidenum">
              <a:rPr lang="da-DK" smtClean="0"/>
              <a:t>20</a:t>
            </a:fld>
            <a:endParaRPr lang="da-DK"/>
          </a:p>
        </p:txBody>
      </p:sp>
    </p:spTree>
    <p:extLst>
      <p:ext uri="{BB962C8B-B14F-4D97-AF65-F5344CB8AC3E}">
        <p14:creationId xmlns:p14="http://schemas.microsoft.com/office/powerpoint/2010/main" val="359447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370" y="4888343"/>
            <a:ext cx="5390934" cy="4242948"/>
          </a:xfrm>
        </p:spPr>
        <p:txBody>
          <a:bodyPr/>
          <a:lstStyle/>
          <a:p>
            <a:endParaRPr lang="en-GB" dirty="0"/>
          </a:p>
        </p:txBody>
      </p:sp>
      <p:sp>
        <p:nvSpPr>
          <p:cNvPr id="4" name="Slide Number Placeholder 3"/>
          <p:cNvSpPr>
            <a:spLocks noGrp="1"/>
          </p:cNvSpPr>
          <p:nvPr>
            <p:ph type="sldNum" sz="quarter" idx="10"/>
          </p:nvPr>
        </p:nvSpPr>
        <p:spPr/>
        <p:txBody>
          <a:bodyPr/>
          <a:lstStyle/>
          <a:p>
            <a:pPr>
              <a:defRPr/>
            </a:pPr>
            <a:fld id="{D45BD6DB-019F-4917-A6CB-77DDBD929C3A}" type="slidenum">
              <a:rPr lang="fr-FR">
                <a:solidFill>
                  <a:prstClr val="black"/>
                </a:solidFill>
              </a:rPr>
              <a:pPr>
                <a:defRPr/>
              </a:pPr>
              <a:t>3</a:t>
            </a:fld>
            <a:endParaRPr lang="fr-FR" dirty="0">
              <a:solidFill>
                <a:prstClr val="black"/>
              </a:solidFill>
            </a:endParaRPr>
          </a:p>
        </p:txBody>
      </p:sp>
    </p:spTree>
    <p:extLst>
      <p:ext uri="{BB962C8B-B14F-4D97-AF65-F5344CB8AC3E}">
        <p14:creationId xmlns:p14="http://schemas.microsoft.com/office/powerpoint/2010/main" val="159132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Numerous locations in the UK, typically close to client sites. </a:t>
            </a:r>
          </a:p>
          <a:p>
            <a:endParaRPr lang="en-GB" dirty="0"/>
          </a:p>
          <a:p>
            <a:r>
              <a:rPr lang="en-GB" dirty="0"/>
              <a:t>Over 900 employees in the UK </a:t>
            </a:r>
          </a:p>
          <a:p>
            <a:endParaRPr lang="en-GB" dirty="0"/>
          </a:p>
          <a:p>
            <a:r>
              <a:rPr lang="en-GB" dirty="0"/>
              <a:t>In recent years we have diversified</a:t>
            </a:r>
            <a:r>
              <a:rPr lang="en-GB" baseline="0" dirty="0"/>
              <a:t> </a:t>
            </a:r>
            <a:r>
              <a:rPr lang="en-GB" dirty="0"/>
              <a:t>into a number of new geographical locations in the UK, linked closely to our business strategy objectives of leading our markets and</a:t>
            </a:r>
            <a:r>
              <a:rPr lang="en-GB" baseline="0" dirty="0"/>
              <a:t> providing a diverse offering to our clients.</a:t>
            </a:r>
          </a:p>
          <a:p>
            <a:endParaRPr lang="en-GB" dirty="0"/>
          </a:p>
          <a:p>
            <a:r>
              <a:rPr lang="en-GB" dirty="0"/>
              <a:t>Including new markets / locations in recent years: </a:t>
            </a:r>
          </a:p>
          <a:p>
            <a:endParaRPr lang="en-GB" dirty="0"/>
          </a:p>
          <a:p>
            <a:r>
              <a:rPr lang="en-GB" dirty="0"/>
              <a:t>1) New Build development:</a:t>
            </a:r>
            <a:r>
              <a:rPr lang="en-GB" baseline="0" dirty="0"/>
              <a:t> </a:t>
            </a:r>
            <a:r>
              <a:rPr lang="en-GB" dirty="0" err="1"/>
              <a:t>Hinkley</a:t>
            </a:r>
            <a:r>
              <a:rPr lang="en-GB" dirty="0"/>
              <a:t> with EDF, Horizon at </a:t>
            </a:r>
            <a:r>
              <a:rPr lang="en-GB" dirty="0" err="1"/>
              <a:t>Wylfa</a:t>
            </a:r>
            <a:r>
              <a:rPr lang="en-GB" dirty="0"/>
              <a:t> and with </a:t>
            </a:r>
            <a:r>
              <a:rPr lang="en-GB" dirty="0" err="1"/>
              <a:t>NuGen</a:t>
            </a:r>
            <a:r>
              <a:rPr lang="en-GB" dirty="0"/>
              <a:t> at Sellafield. </a:t>
            </a:r>
          </a:p>
          <a:p>
            <a:endParaRPr lang="en-GB" dirty="0"/>
          </a:p>
          <a:p>
            <a:r>
              <a:rPr lang="en-GB" dirty="0"/>
              <a:t>2) SMR contracts </a:t>
            </a:r>
          </a:p>
          <a:p>
            <a:endParaRPr lang="en-GB" dirty="0"/>
          </a:p>
          <a:p>
            <a:r>
              <a:rPr lang="en-GB" dirty="0"/>
              <a:t>3) CNS at </a:t>
            </a:r>
            <a:r>
              <a:rPr lang="en-GB" dirty="0" err="1"/>
              <a:t>Capenhurst</a:t>
            </a:r>
            <a:endParaRPr lang="en-GB" dirty="0"/>
          </a:p>
        </p:txBody>
      </p:sp>
      <p:sp>
        <p:nvSpPr>
          <p:cNvPr id="4" name="Slide Number Placeholder 3"/>
          <p:cNvSpPr>
            <a:spLocks noGrp="1"/>
          </p:cNvSpPr>
          <p:nvPr>
            <p:ph type="sldNum" sz="quarter" idx="10"/>
          </p:nvPr>
        </p:nvSpPr>
        <p:spPr/>
        <p:txBody>
          <a:bodyPr/>
          <a:lstStyle/>
          <a:p>
            <a:fld id="{A9C3DDD9-4AF1-4795-B9E4-D0932CC2F2E3}" type="slidenum">
              <a:rPr lang="en-GB">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8751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Numerous locations in the UK, typically close to client sites. </a:t>
            </a:r>
          </a:p>
          <a:p>
            <a:endParaRPr lang="en-GB" dirty="0"/>
          </a:p>
          <a:p>
            <a:r>
              <a:rPr lang="en-GB" dirty="0"/>
              <a:t>Over 900 employees in the UK </a:t>
            </a:r>
          </a:p>
          <a:p>
            <a:endParaRPr lang="en-GB" dirty="0"/>
          </a:p>
          <a:p>
            <a:r>
              <a:rPr lang="en-GB" dirty="0"/>
              <a:t>In recent years we have diversified</a:t>
            </a:r>
            <a:r>
              <a:rPr lang="en-GB" baseline="0" dirty="0"/>
              <a:t> </a:t>
            </a:r>
            <a:r>
              <a:rPr lang="en-GB" dirty="0"/>
              <a:t>into a number of new geographical locations in the UK, linked closely to our business strategy objectives of leading our markets and</a:t>
            </a:r>
            <a:r>
              <a:rPr lang="en-GB" baseline="0" dirty="0"/>
              <a:t> providing a diverse offering to our clients.</a:t>
            </a:r>
          </a:p>
          <a:p>
            <a:endParaRPr lang="en-GB" dirty="0"/>
          </a:p>
          <a:p>
            <a:r>
              <a:rPr lang="en-GB" dirty="0"/>
              <a:t>Including new markets / locations in recent years: </a:t>
            </a:r>
          </a:p>
          <a:p>
            <a:endParaRPr lang="en-GB" dirty="0"/>
          </a:p>
          <a:p>
            <a:r>
              <a:rPr lang="en-GB" dirty="0"/>
              <a:t>1) New Build development:</a:t>
            </a:r>
            <a:r>
              <a:rPr lang="en-GB" baseline="0" dirty="0"/>
              <a:t> </a:t>
            </a:r>
            <a:r>
              <a:rPr lang="en-GB" dirty="0" err="1"/>
              <a:t>Hinkley</a:t>
            </a:r>
            <a:r>
              <a:rPr lang="en-GB" dirty="0"/>
              <a:t> with EDF, Horizon at </a:t>
            </a:r>
            <a:r>
              <a:rPr lang="en-GB" dirty="0" err="1"/>
              <a:t>Wylfa</a:t>
            </a:r>
            <a:r>
              <a:rPr lang="en-GB" dirty="0"/>
              <a:t> and with </a:t>
            </a:r>
            <a:r>
              <a:rPr lang="en-GB" dirty="0" err="1"/>
              <a:t>NuGen</a:t>
            </a:r>
            <a:r>
              <a:rPr lang="en-GB" dirty="0"/>
              <a:t> at Sellafield. </a:t>
            </a:r>
          </a:p>
          <a:p>
            <a:endParaRPr lang="en-GB" dirty="0"/>
          </a:p>
          <a:p>
            <a:r>
              <a:rPr lang="en-GB" dirty="0"/>
              <a:t>2) SMR contracts </a:t>
            </a:r>
          </a:p>
          <a:p>
            <a:endParaRPr lang="en-GB" dirty="0"/>
          </a:p>
          <a:p>
            <a:r>
              <a:rPr lang="en-GB" dirty="0"/>
              <a:t>3) CNS at </a:t>
            </a:r>
            <a:r>
              <a:rPr lang="en-GB" dirty="0" err="1"/>
              <a:t>Capenhurst</a:t>
            </a:r>
            <a:endParaRPr lang="en-GB" dirty="0"/>
          </a:p>
        </p:txBody>
      </p:sp>
      <p:sp>
        <p:nvSpPr>
          <p:cNvPr id="4" name="Slide Number Placeholder 3"/>
          <p:cNvSpPr>
            <a:spLocks noGrp="1"/>
          </p:cNvSpPr>
          <p:nvPr>
            <p:ph type="sldNum" sz="quarter" idx="10"/>
          </p:nvPr>
        </p:nvSpPr>
        <p:spPr/>
        <p:txBody>
          <a:bodyPr/>
          <a:lstStyle/>
          <a:p>
            <a:fld id="{A9C3DDD9-4AF1-4795-B9E4-D0932CC2F2E3}"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8751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3DDD9-4AF1-4795-B9E4-D0932CC2F2E3}"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46913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52FDDD81-413F-4A84-9F19-BA50246785B8}" type="slidenum">
              <a:rPr lang="da-DK"/>
              <a:t>8</a:t>
            </a:fld>
            <a:endParaRPr lang="da-DK"/>
          </a:p>
        </p:txBody>
      </p:sp>
    </p:spTree>
    <p:extLst>
      <p:ext uri="{BB962C8B-B14F-4D97-AF65-F5344CB8AC3E}">
        <p14:creationId xmlns:p14="http://schemas.microsoft.com/office/powerpoint/2010/main" val="129499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diversity of the past, current and future reactor plant in the UK has demanded a flexible supply chain capable of assimilating new technologies while maintaining the basis of safe and effective operation. You can see the range of reactors, gas cooled, high temperature, PWR, heavy water and fast reactors which have contributed to the development of UK nuclear expertise. It may also be worth noting that this expertise has also been deployed extensively in other countries, for example Nuvia is extensively involved in supporting the nuclear  programme in Canada with its CANDU reactors and assisting Bulgaria programme in dealing with the decommissioning of its VVER units.</a:t>
            </a:r>
          </a:p>
          <a:p>
            <a:endParaRPr lang="en-GB" dirty="0"/>
          </a:p>
          <a:p>
            <a:r>
              <a:rPr lang="en-GB" dirty="0"/>
              <a:t>Given this diversity the supply chain has had to rapidly assimilate a range of new regulatory requirements, such as the Generic Design Approval process, and design requirements such as RCCM for the EPR.</a:t>
            </a:r>
          </a:p>
          <a:p>
            <a:endParaRPr lang="en-GB" dirty="0"/>
          </a:p>
          <a:p>
            <a:r>
              <a:rPr lang="en-GB" dirty="0"/>
              <a:t>This demand has put a strain on both the human and physical resources available and needed a determined effort by companies to develop and expand their capabilities.</a:t>
            </a:r>
          </a:p>
        </p:txBody>
      </p:sp>
      <p:sp>
        <p:nvSpPr>
          <p:cNvPr id="4" name="Slide Number Placeholder 3"/>
          <p:cNvSpPr>
            <a:spLocks noGrp="1"/>
          </p:cNvSpPr>
          <p:nvPr>
            <p:ph type="sldNum" sz="quarter" idx="5"/>
          </p:nvPr>
        </p:nvSpPr>
        <p:spPr/>
        <p:txBody>
          <a:bodyPr/>
          <a:lstStyle/>
          <a:p>
            <a:fld id="{52FDDD81-413F-4A84-9F19-BA50246785B8}" type="slidenum">
              <a:rPr lang="da-DK" smtClean="0"/>
              <a:t>9</a:t>
            </a:fld>
            <a:endParaRPr lang="da-DK"/>
          </a:p>
        </p:txBody>
      </p:sp>
    </p:spTree>
    <p:extLst>
      <p:ext uri="{BB962C8B-B14F-4D97-AF65-F5344CB8AC3E}">
        <p14:creationId xmlns:p14="http://schemas.microsoft.com/office/powerpoint/2010/main" val="305479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challenges are being met in a number of ways.</a:t>
            </a:r>
          </a:p>
          <a:p>
            <a:endParaRPr lang="en-GB" dirty="0"/>
          </a:p>
          <a:p>
            <a:r>
              <a:rPr lang="en-GB" dirty="0"/>
              <a:t>Developing a knowledge of the similarities and differences of the various reactor types to provide a flexible workforce that can provide for the requirements of today while looking to future deployment and operation. </a:t>
            </a:r>
          </a:p>
          <a:p>
            <a:endParaRPr lang="en-GB" dirty="0"/>
          </a:p>
          <a:p>
            <a:r>
              <a:rPr lang="en-GB" dirty="0"/>
              <a:t>Looking at new teaming arrangements where the strengths of different parties can be combined to deliver key nuclear components. These are often international collaborations. For example Nuvia teamed with Sommer from Germany for the supply of nuclear doors for Hinkley Point C., combining the design and manufacturing capability of Sommer with the local engineering and installation expertise of Nuvia. </a:t>
            </a:r>
          </a:p>
          <a:p>
            <a:r>
              <a:rPr lang="en-GB" dirty="0"/>
              <a:t> </a:t>
            </a:r>
          </a:p>
          <a:p>
            <a:r>
              <a:rPr lang="en-GB" dirty="0"/>
              <a:t>Getting leverage from various Government initiatives to support the supply chain such as the Nuclear Advanced Manufacturing Research Centre, where Nuvia is an industrial sponsor, to the Nuclear Skills Academy promoting expansion of the qualified workforce particularly through apprenticeships, to the Fit For Nuclear certification programme to bring new companies into the nuclear market.</a:t>
            </a:r>
          </a:p>
        </p:txBody>
      </p:sp>
      <p:sp>
        <p:nvSpPr>
          <p:cNvPr id="4" name="Slide Number Placeholder 3"/>
          <p:cNvSpPr>
            <a:spLocks noGrp="1"/>
          </p:cNvSpPr>
          <p:nvPr>
            <p:ph type="sldNum" sz="quarter" idx="5"/>
          </p:nvPr>
        </p:nvSpPr>
        <p:spPr/>
        <p:txBody>
          <a:bodyPr/>
          <a:lstStyle/>
          <a:p>
            <a:fld id="{52FDDD81-413F-4A84-9F19-BA50246785B8}" type="slidenum">
              <a:rPr lang="da-DK" smtClean="0"/>
              <a:t>10</a:t>
            </a:fld>
            <a:endParaRPr lang="da-DK"/>
          </a:p>
        </p:txBody>
      </p:sp>
    </p:spTree>
    <p:extLst>
      <p:ext uri="{BB962C8B-B14F-4D97-AF65-F5344CB8AC3E}">
        <p14:creationId xmlns:p14="http://schemas.microsoft.com/office/powerpoint/2010/main" val="3766909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52FDDD81-413F-4A84-9F19-BA50246785B8}" type="slidenum">
              <a:rPr lang="da-DK"/>
              <a:t>11</a:t>
            </a:fld>
            <a:endParaRPr lang="da-DK"/>
          </a:p>
        </p:txBody>
      </p:sp>
    </p:spTree>
    <p:extLst>
      <p:ext uri="{BB962C8B-B14F-4D97-AF65-F5344CB8AC3E}">
        <p14:creationId xmlns:p14="http://schemas.microsoft.com/office/powerpoint/2010/main" val="2776247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bin"/><Relationship Id="rId7" Type="http://schemas.openxmlformats.org/officeDocument/2006/relationships/image" Target="../media/image7.bin"/><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bin"/><Relationship Id="rId5" Type="http://schemas.openxmlformats.org/officeDocument/2006/relationships/image" Target="../media/image5.bin"/><Relationship Id="rId4" Type="http://schemas.openxmlformats.org/officeDocument/2006/relationships/image" Target="../media/image4.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uvia Title Slide">
    <p:spTree>
      <p:nvGrpSpPr>
        <p:cNvPr id="1" name=""/>
        <p:cNvGrpSpPr/>
        <p:nvPr/>
      </p:nvGrpSpPr>
      <p:grpSpPr>
        <a:xfrm>
          <a:off x="0" y="0"/>
          <a:ext cx="0" cy="0"/>
          <a:chOff x="0" y="0"/>
          <a:chExt cx="0" cy="0"/>
        </a:xfrm>
      </p:grpSpPr>
      <p:pic>
        <p:nvPicPr>
          <p:cNvPr id="1647215091" name="swoosh"/>
          <p:cNvPicPr>
            <a:picLocks noChangeAspect="1"/>
          </p:cNvPicPr>
          <p:nvPr/>
        </p:nvPicPr>
        <p:blipFill>
          <a:blip r:embed="rId2">
            <a:extLst/>
          </a:blip>
          <a:stretch>
            <a:fillRect/>
          </a:stretch>
        </p:blipFill>
        <p:spPr>
          <a:xfrm>
            <a:off x="18000" y="0"/>
            <a:ext cx="12141773" cy="5698800"/>
          </a:xfrm>
          <a:prstGeom prst="rect">
            <a:avLst/>
          </a:prstGeom>
        </p:spPr>
      </p:pic>
      <p:sp>
        <p:nvSpPr>
          <p:cNvPr id="2" name="Title 1"/>
          <p:cNvSpPr>
            <a:spLocks noGrp="1"/>
          </p:cNvSpPr>
          <p:nvPr>
            <p:ph type="ctrTitle" hasCustomPrompt="1"/>
          </p:nvPr>
        </p:nvSpPr>
        <p:spPr>
          <a:xfrm>
            <a:off x="838200" y="4580312"/>
            <a:ext cx="4457007" cy="1033665"/>
          </a:xfrm>
        </p:spPr>
        <p:txBody>
          <a:bodyPr anchor="b">
            <a:normAutofit/>
          </a:bodyPr>
          <a:lstStyle>
            <a:lvl1pPr algn="l">
              <a:defRPr sz="4000"/>
            </a:lvl1pPr>
          </a:lstStyle>
          <a:p>
            <a:r>
              <a:rPr lang="en-GB" sz="6000" dirty="0">
                <a:solidFill>
                  <a:srgbClr val="231F20"/>
                </a:solidFill>
                <a:effectLst/>
                <a:latin typeface="Vinci Serif"/>
                <a:cs typeface="Times New Roman" panose="02020603050405020304" pitchFamily="18" charset="0"/>
              </a:rPr>
              <a:t>Title</a:t>
            </a:r>
            <a:endParaRPr lang="da-DK" dirty="0"/>
          </a:p>
        </p:txBody>
      </p:sp>
      <p:sp>
        <p:nvSpPr>
          <p:cNvPr id="3" name="Subtitle 2"/>
          <p:cNvSpPr>
            <a:spLocks noGrp="1"/>
          </p:cNvSpPr>
          <p:nvPr>
            <p:ph type="subTitle" idx="1" hasCustomPrompt="1"/>
          </p:nvPr>
        </p:nvSpPr>
        <p:spPr>
          <a:xfrm>
            <a:off x="838200" y="5697740"/>
            <a:ext cx="4457007" cy="528493"/>
          </a:xfrm>
          <a:prstGeom prst="rect">
            <a:avLst/>
          </a:prstGeom>
        </p:spPr>
        <p:txBody>
          <a:bodyPr>
            <a:normAutofit/>
          </a:bodyPr>
          <a:lstStyle>
            <a:lvl1pPr marL="0" indent="0" algn="l">
              <a:buNone/>
              <a:defRPr sz="3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400" dirty="0">
                <a:solidFill>
                  <a:srgbClr val="231F20"/>
                </a:solidFill>
                <a:effectLst/>
                <a:latin typeface="Vinci Serif"/>
                <a:cs typeface="Times New Roman" panose="02020603050405020304" pitchFamily="18" charset="0"/>
              </a:rPr>
              <a:t>Subtitle</a:t>
            </a:r>
            <a:endParaRPr lang="da-DK" dirty="0"/>
          </a:p>
        </p:txBody>
      </p:sp>
      <p:cxnSp>
        <p:nvCxnSpPr>
          <p:cNvPr id="9" name="Straight Connector 8"/>
          <p:cNvCxnSpPr/>
          <p:nvPr userDrawn="1"/>
        </p:nvCxnSpPr>
        <p:spPr>
          <a:xfrm flipV="1">
            <a:off x="838200" y="5613977"/>
            <a:ext cx="16920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25256979" name="LogoLarge"/>
          <p:cNvPicPr>
            <a:picLocks noChangeAspect="1"/>
          </p:cNvPicPr>
          <p:nvPr/>
        </p:nvPicPr>
        <p:blipFill>
          <a:blip r:embed="rId3">
            <a:extLst/>
          </a:blip>
          <a:stretch>
            <a:fillRect/>
          </a:stretch>
        </p:blipFill>
        <p:spPr>
          <a:xfrm>
            <a:off x="838800" y="327600"/>
            <a:ext cx="3544615" cy="921600"/>
          </a:xfrm>
          <a:prstGeom prst="rect">
            <a:avLst/>
          </a:prstGeom>
        </p:spPr>
      </p:pic>
    </p:spTree>
    <p:extLst>
      <p:ext uri="{BB962C8B-B14F-4D97-AF65-F5344CB8AC3E}">
        <p14:creationId xmlns:p14="http://schemas.microsoft.com/office/powerpoint/2010/main" val="18790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uvia End_Title Slide">
    <p:spTree>
      <p:nvGrpSpPr>
        <p:cNvPr id="1" name=""/>
        <p:cNvGrpSpPr/>
        <p:nvPr/>
      </p:nvGrpSpPr>
      <p:grpSpPr>
        <a:xfrm>
          <a:off x="0" y="0"/>
          <a:ext cx="0" cy="0"/>
          <a:chOff x="0" y="0"/>
          <a:chExt cx="0" cy="0"/>
        </a:xfrm>
      </p:grpSpPr>
      <p:pic>
        <p:nvPicPr>
          <p:cNvPr id="204202763" name="swoosh"/>
          <p:cNvPicPr>
            <a:picLocks noChangeAspect="1"/>
          </p:cNvPicPr>
          <p:nvPr/>
        </p:nvPicPr>
        <p:blipFill>
          <a:blip r:embed="rId2">
            <a:extLst/>
          </a:blip>
          <a:stretch>
            <a:fillRect/>
          </a:stretch>
        </p:blipFill>
        <p:spPr>
          <a:xfrm>
            <a:off x="18000" y="0"/>
            <a:ext cx="12141773" cy="5698800"/>
          </a:xfrm>
          <a:prstGeom prst="rect">
            <a:avLst/>
          </a:prstGeom>
        </p:spPr>
      </p:pic>
      <p:grpSp>
        <p:nvGrpSpPr>
          <p:cNvPr id="22" name="Group 21"/>
          <p:cNvGrpSpPr/>
          <p:nvPr userDrawn="1"/>
        </p:nvGrpSpPr>
        <p:grpSpPr>
          <a:xfrm>
            <a:off x="805006" y="2204201"/>
            <a:ext cx="749187" cy="3808919"/>
            <a:chOff x="3289413" y="1532165"/>
            <a:chExt cx="749187" cy="3808919"/>
          </a:xfrm>
        </p:grpSpPr>
        <p:pic>
          <p:nvPicPr>
            <p:cNvPr id="23" name="Image 17" descr="picto_pdg.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89413" y="1532165"/>
              <a:ext cx="722912" cy="73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1" descr="picto_tel.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3312353" y="3109966"/>
              <a:ext cx="663195" cy="6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2" descr="picto_arobase.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3343075" y="3854318"/>
              <a:ext cx="679485" cy="69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0" descr="picto_cotact_04.pn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3323717" y="2267305"/>
              <a:ext cx="641168" cy="65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3" descr="picto_globe.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3364224" y="4656519"/>
              <a:ext cx="674376" cy="6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Connecteur droit 3"/>
          <p:cNvCxnSpPr/>
          <p:nvPr userDrawn="1"/>
        </p:nvCxnSpPr>
        <p:spPr>
          <a:xfrm>
            <a:off x="1787556" y="2289845"/>
            <a:ext cx="17008" cy="3900574"/>
          </a:xfrm>
          <a:prstGeom prst="line">
            <a:avLst/>
          </a:prstGeom>
          <a:ln w="12700" cmpd="sng">
            <a:solidFill>
              <a:srgbClr val="C72A38"/>
            </a:solidFill>
          </a:ln>
          <a:effectLst/>
        </p:spPr>
        <p:style>
          <a:lnRef idx="2">
            <a:schemeClr val="accent1"/>
          </a:lnRef>
          <a:fillRef idx="0">
            <a:schemeClr val="accent1"/>
          </a:fillRef>
          <a:effectRef idx="1">
            <a:schemeClr val="accent1"/>
          </a:effectRef>
          <a:fontRef idx="minor">
            <a:schemeClr val="tx1"/>
          </a:fontRef>
        </p:style>
      </p:cxnSp>
      <p:sp>
        <p:nvSpPr>
          <p:cNvPr id="29" name="Text Placeholder 3"/>
          <p:cNvSpPr>
            <a:spLocks noGrp="1"/>
          </p:cNvSpPr>
          <p:nvPr>
            <p:ph type="body" sz="quarter" idx="20"/>
          </p:nvPr>
        </p:nvSpPr>
        <p:spPr>
          <a:xfrm>
            <a:off x="2086699" y="2299451"/>
            <a:ext cx="5526985" cy="748967"/>
          </a:xfrm>
          <a:prstGeom prst="rect">
            <a:avLst/>
          </a:prstGeom>
        </p:spPr>
        <p:txBody>
          <a:bodyPr/>
          <a:lstStyle>
            <a:lvl1pPr marL="0" indent="0">
              <a:buFontTx/>
              <a:buNone/>
              <a:defRPr>
                <a:solidFill>
                  <a:srgbClr val="002060"/>
                </a:solidFill>
                <a:latin typeface="+mj-lt"/>
              </a:defRPr>
            </a:lvl1pPr>
          </a:lstStyle>
          <a:p>
            <a:pPr lvl="0"/>
            <a:r>
              <a:rPr lang="en-US"/>
              <a:t>Edit Master text styles</a:t>
            </a:r>
          </a:p>
        </p:txBody>
      </p:sp>
      <p:sp>
        <p:nvSpPr>
          <p:cNvPr id="30" name="Text Placeholder 3"/>
          <p:cNvSpPr>
            <a:spLocks noGrp="1"/>
          </p:cNvSpPr>
          <p:nvPr>
            <p:ph type="body" sz="quarter" idx="21"/>
          </p:nvPr>
        </p:nvSpPr>
        <p:spPr>
          <a:xfrm>
            <a:off x="2086696" y="3070609"/>
            <a:ext cx="5526985" cy="748967"/>
          </a:xfrm>
          <a:prstGeom prst="rect">
            <a:avLst/>
          </a:prstGeom>
        </p:spPr>
        <p:txBody>
          <a:bodyPr/>
          <a:lstStyle>
            <a:lvl1pPr marL="0" indent="0">
              <a:buFontTx/>
              <a:buNone/>
              <a:defRPr>
                <a:solidFill>
                  <a:srgbClr val="002060"/>
                </a:solidFill>
                <a:latin typeface="+mj-lt"/>
              </a:defRPr>
            </a:lvl1pPr>
          </a:lstStyle>
          <a:p>
            <a:pPr lvl="0"/>
            <a:r>
              <a:rPr lang="en-US"/>
              <a:t>Edit Master text styles</a:t>
            </a:r>
          </a:p>
        </p:txBody>
      </p:sp>
      <p:sp>
        <p:nvSpPr>
          <p:cNvPr id="31" name="Text Placeholder 3"/>
          <p:cNvSpPr>
            <a:spLocks noGrp="1"/>
          </p:cNvSpPr>
          <p:nvPr>
            <p:ph type="body" sz="quarter" idx="22"/>
          </p:nvPr>
        </p:nvSpPr>
        <p:spPr>
          <a:xfrm>
            <a:off x="2086698" y="3854159"/>
            <a:ext cx="5526985" cy="748967"/>
          </a:xfrm>
          <a:prstGeom prst="rect">
            <a:avLst/>
          </a:prstGeom>
        </p:spPr>
        <p:txBody>
          <a:bodyPr/>
          <a:lstStyle>
            <a:lvl1pPr marL="0" indent="0">
              <a:buFontTx/>
              <a:buNone/>
              <a:defRPr>
                <a:solidFill>
                  <a:srgbClr val="002060"/>
                </a:solidFill>
                <a:latin typeface="+mj-lt"/>
              </a:defRPr>
            </a:lvl1pPr>
          </a:lstStyle>
          <a:p>
            <a:pPr lvl="0"/>
            <a:r>
              <a:rPr lang="en-US"/>
              <a:t>Edit Master text styles</a:t>
            </a:r>
          </a:p>
        </p:txBody>
      </p:sp>
      <p:sp>
        <p:nvSpPr>
          <p:cNvPr id="32" name="Text Placeholder 3"/>
          <p:cNvSpPr>
            <a:spLocks noGrp="1"/>
          </p:cNvSpPr>
          <p:nvPr>
            <p:ph type="body" sz="quarter" idx="23"/>
          </p:nvPr>
        </p:nvSpPr>
        <p:spPr>
          <a:xfrm>
            <a:off x="2086698" y="4657143"/>
            <a:ext cx="5526985" cy="748967"/>
          </a:xfrm>
          <a:prstGeom prst="rect">
            <a:avLst/>
          </a:prstGeom>
        </p:spPr>
        <p:txBody>
          <a:bodyPr/>
          <a:lstStyle>
            <a:lvl1pPr marL="0" indent="0">
              <a:buFontTx/>
              <a:buNone/>
              <a:defRPr>
                <a:solidFill>
                  <a:srgbClr val="002060"/>
                </a:solidFill>
                <a:latin typeface="+mj-lt"/>
              </a:defRPr>
            </a:lvl1pPr>
          </a:lstStyle>
          <a:p>
            <a:pPr lvl="0"/>
            <a:r>
              <a:rPr lang="en-US"/>
              <a:t>Edit Master text styles</a:t>
            </a:r>
          </a:p>
        </p:txBody>
      </p:sp>
      <p:sp>
        <p:nvSpPr>
          <p:cNvPr id="33" name="Text Placeholder 3"/>
          <p:cNvSpPr>
            <a:spLocks noGrp="1"/>
          </p:cNvSpPr>
          <p:nvPr>
            <p:ph type="body" sz="quarter" idx="24"/>
          </p:nvPr>
        </p:nvSpPr>
        <p:spPr>
          <a:xfrm>
            <a:off x="2086697" y="5461374"/>
            <a:ext cx="5526985" cy="748967"/>
          </a:xfrm>
          <a:prstGeom prst="rect">
            <a:avLst/>
          </a:prstGeom>
        </p:spPr>
        <p:txBody>
          <a:bodyPr/>
          <a:lstStyle>
            <a:lvl1pPr marL="0" indent="0">
              <a:buFontTx/>
              <a:buNone/>
              <a:defRPr>
                <a:solidFill>
                  <a:srgbClr val="002060"/>
                </a:solidFill>
                <a:latin typeface="+mj-lt"/>
              </a:defRPr>
            </a:lvl1pPr>
          </a:lstStyle>
          <a:p>
            <a:pPr lvl="0"/>
            <a:r>
              <a:rPr lang="en-US"/>
              <a:t>Edit Master text styles</a:t>
            </a:r>
          </a:p>
        </p:txBody>
      </p:sp>
      <p:pic>
        <p:nvPicPr>
          <p:cNvPr id="673889439" name="LogoLarge"/>
          <p:cNvPicPr>
            <a:picLocks noChangeAspect="1"/>
          </p:cNvPicPr>
          <p:nvPr/>
        </p:nvPicPr>
        <p:blipFill>
          <a:blip r:embed="rId8">
            <a:extLst/>
          </a:blip>
          <a:stretch>
            <a:fillRect/>
          </a:stretch>
        </p:blipFill>
        <p:spPr>
          <a:xfrm>
            <a:off x="838800" y="327600"/>
            <a:ext cx="3544615" cy="921600"/>
          </a:xfrm>
          <a:prstGeom prst="rect">
            <a:avLst/>
          </a:prstGeom>
        </p:spPr>
      </p:pic>
    </p:spTree>
    <p:extLst>
      <p:ext uri="{BB962C8B-B14F-4D97-AF65-F5344CB8AC3E}">
        <p14:creationId xmlns:p14="http://schemas.microsoft.com/office/powerpoint/2010/main" val="115201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via Project Profile - 1 picture">
    <p:spTree>
      <p:nvGrpSpPr>
        <p:cNvPr id="1" name=""/>
        <p:cNvGrpSpPr/>
        <p:nvPr/>
      </p:nvGrpSpPr>
      <p:grpSpPr>
        <a:xfrm>
          <a:off x="0" y="0"/>
          <a:ext cx="0" cy="0"/>
          <a:chOff x="0" y="0"/>
          <a:chExt cx="0" cy="0"/>
        </a:xfrm>
      </p:grpSpPr>
      <p:sp>
        <p:nvSpPr>
          <p:cNvPr id="15" name="Rectangle 14"/>
          <p:cNvSpPr/>
          <p:nvPr/>
        </p:nvSpPr>
        <p:spPr>
          <a:xfrm>
            <a:off x="110045" y="212859"/>
            <a:ext cx="11983333" cy="6012000"/>
          </a:xfrm>
          <a:prstGeom prst="rect">
            <a:avLst/>
          </a:prstGeom>
          <a:noFill/>
          <a:ln w="76200">
            <a:gradFill>
              <a:gsLst>
                <a:gs pos="55000">
                  <a:schemeClr val="accent2"/>
                </a:gs>
                <a:gs pos="33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Espace réservé du contenu 7"/>
          <p:cNvSpPr txBox="1">
            <a:spLocks/>
          </p:cNvSpPr>
          <p:nvPr/>
        </p:nvSpPr>
        <p:spPr>
          <a:xfrm>
            <a:off x="101190" y="5240137"/>
            <a:ext cx="12024136" cy="955532"/>
          </a:xfrm>
          <a:prstGeom prst="rect">
            <a:avLst/>
          </a:prstGeom>
          <a:gradFill flip="none" rotWithShape="1">
            <a:gsLst>
              <a:gs pos="33000">
                <a:schemeClr val="accent1"/>
              </a:gs>
              <a:gs pos="55000">
                <a:schemeClr val="accent2"/>
              </a:gs>
            </a:gsLst>
            <a:lin ang="0" scaled="1"/>
            <a:tileRect/>
          </a:gradFill>
        </p:spPr>
        <p:txBody>
          <a:bodyPr tIns="182880" bIns="182880"/>
          <a:lstStyle>
            <a:lvl1pPr marL="355591" indent="-355591" algn="l" defTabSz="914400" rtl="0" eaLnBrk="1" latinLnBrk="0" hangingPunct="1">
              <a:lnSpc>
                <a:spcPct val="90000"/>
              </a:lnSpc>
              <a:spcBef>
                <a:spcPts val="1000"/>
              </a:spcBef>
              <a:buSzPct val="100000"/>
              <a:buFontTx/>
              <a:buBlip>
                <a:blip r:embed="rId2"/>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3"/>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0"/>
              </a:spcBef>
              <a:spcAft>
                <a:spcPts val="1200"/>
              </a:spcAft>
              <a:buClr>
                <a:srgbClr val="004489"/>
              </a:buClr>
              <a:buNone/>
              <a:defRPr/>
            </a:pPr>
            <a:endParaRPr lang="en-GB" sz="2400" dirty="0">
              <a:solidFill>
                <a:schemeClr val="bg2">
                  <a:lumMod val="25000"/>
                </a:schemeClr>
              </a:solidFill>
              <a:latin typeface="Calibri" panose="020F0502020204030204"/>
            </a:endParaRPr>
          </a:p>
        </p:txBody>
      </p:sp>
      <p:sp>
        <p:nvSpPr>
          <p:cNvPr id="4" name="Picture Placeholder 3"/>
          <p:cNvSpPr>
            <a:spLocks noGrp="1"/>
          </p:cNvSpPr>
          <p:nvPr userDrawn="1">
            <p:ph type="pic" sz="quarter" idx="10" hasCustomPrompt="1"/>
          </p:nvPr>
        </p:nvSpPr>
        <p:spPr>
          <a:xfrm>
            <a:off x="193530" y="336886"/>
            <a:ext cx="7354415" cy="4805190"/>
          </a:xfrm>
          <a:noFill/>
        </p:spPr>
        <p:txBody>
          <a:bodyPr/>
          <a:lstStyle>
            <a:lvl1pPr>
              <a:defRPr/>
            </a:lvl1pPr>
          </a:lstStyle>
          <a:p>
            <a:r>
              <a:rPr lang="da-DK" dirty="0"/>
              <a:t>Click to add picture</a:t>
            </a:r>
          </a:p>
        </p:txBody>
      </p:sp>
      <p:sp>
        <p:nvSpPr>
          <p:cNvPr id="6" name="Text Placeholder 5"/>
          <p:cNvSpPr>
            <a:spLocks noGrp="1"/>
          </p:cNvSpPr>
          <p:nvPr>
            <p:ph type="body" sz="quarter" idx="14"/>
          </p:nvPr>
        </p:nvSpPr>
        <p:spPr>
          <a:xfrm>
            <a:off x="193530" y="5279753"/>
            <a:ext cx="11810081" cy="857250"/>
          </a:xfrm>
        </p:spPr>
        <p:txBody>
          <a:bodyPr rIns="0" anchor="ctr" anchorCtr="0"/>
          <a:lstStyle>
            <a:lvl1pPr algn="r">
              <a:defRPr/>
            </a:lvl1pPr>
            <a:lvl2pPr algn="r">
              <a:defRPr/>
            </a:lvl2pPr>
            <a:lvl3pPr algn="r">
              <a:defRPr/>
            </a:lvl3pPr>
            <a:lvl4pPr algn="r">
              <a:defRPr/>
            </a:lvl4pPr>
            <a:lvl5pPr algn="r">
              <a:defRPr/>
            </a:lvl5pPr>
          </a:lstStyle>
          <a:p>
            <a:pPr lvl="0"/>
            <a:r>
              <a:rPr lang="en-US"/>
              <a:t>Edit Master text styles</a:t>
            </a:r>
          </a:p>
        </p:txBody>
      </p:sp>
      <p:sp>
        <p:nvSpPr>
          <p:cNvPr id="8" name="Slide Number Placeholder 7"/>
          <p:cNvSpPr>
            <a:spLocks noGrp="1"/>
          </p:cNvSpPr>
          <p:nvPr>
            <p:ph type="sldNum" sz="quarter" idx="15"/>
          </p:nvPr>
        </p:nvSpPr>
        <p:spPr/>
        <p:txBody>
          <a:bodyPr/>
          <a:lstStyle/>
          <a:p>
            <a:fld id="{46527A4F-F006-4A52-A4C6-927B7B36351E}" type="slidenum">
              <a:rPr lang="en-GB" smtClean="0"/>
              <a:pPr/>
              <a:t>‹#›</a:t>
            </a:fld>
            <a:endParaRPr lang="en-GB" dirty="0"/>
          </a:p>
        </p:txBody>
      </p:sp>
      <p:sp>
        <p:nvSpPr>
          <p:cNvPr id="13" name="Text Placeholder 4"/>
          <p:cNvSpPr>
            <a:spLocks noGrp="1"/>
          </p:cNvSpPr>
          <p:nvPr>
            <p:ph type="body" sz="quarter" idx="12" hasCustomPrompt="1"/>
          </p:nvPr>
        </p:nvSpPr>
        <p:spPr>
          <a:xfrm>
            <a:off x="7593664" y="336886"/>
            <a:ext cx="4414375"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
        <p:nvSpPr>
          <p:cNvPr id="18" name="Text Placeholder 4"/>
          <p:cNvSpPr>
            <a:spLocks noGrp="1"/>
          </p:cNvSpPr>
          <p:nvPr>
            <p:ph type="body" sz="quarter" idx="13" hasCustomPrompt="1"/>
          </p:nvPr>
        </p:nvSpPr>
        <p:spPr>
          <a:xfrm>
            <a:off x="7593664" y="1964319"/>
            <a:ext cx="4414375"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
        <p:nvSpPr>
          <p:cNvPr id="19" name="Text Placeholder 4"/>
          <p:cNvSpPr>
            <a:spLocks noGrp="1"/>
          </p:cNvSpPr>
          <p:nvPr>
            <p:ph type="body" sz="quarter" idx="16" hasCustomPrompt="1"/>
          </p:nvPr>
        </p:nvSpPr>
        <p:spPr>
          <a:xfrm>
            <a:off x="7598091" y="3594076"/>
            <a:ext cx="4405520"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71988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via Project Profile - 2 pictures">
    <p:spTree>
      <p:nvGrpSpPr>
        <p:cNvPr id="1" name=""/>
        <p:cNvGrpSpPr/>
        <p:nvPr/>
      </p:nvGrpSpPr>
      <p:grpSpPr>
        <a:xfrm>
          <a:off x="0" y="0"/>
          <a:ext cx="0" cy="0"/>
          <a:chOff x="0" y="0"/>
          <a:chExt cx="0" cy="0"/>
        </a:xfrm>
      </p:grpSpPr>
      <p:sp>
        <p:nvSpPr>
          <p:cNvPr id="15" name="Rectangle 14"/>
          <p:cNvSpPr/>
          <p:nvPr/>
        </p:nvSpPr>
        <p:spPr>
          <a:xfrm>
            <a:off x="110045" y="212400"/>
            <a:ext cx="11983333" cy="6012000"/>
          </a:xfrm>
          <a:prstGeom prst="rect">
            <a:avLst/>
          </a:prstGeom>
          <a:noFill/>
          <a:ln w="76200">
            <a:gradFill>
              <a:gsLst>
                <a:gs pos="55000">
                  <a:schemeClr val="accent2"/>
                </a:gs>
                <a:gs pos="33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Espace réservé du contenu 7"/>
          <p:cNvSpPr txBox="1">
            <a:spLocks/>
          </p:cNvSpPr>
          <p:nvPr/>
        </p:nvSpPr>
        <p:spPr>
          <a:xfrm>
            <a:off x="101190" y="5242187"/>
            <a:ext cx="12024136" cy="955532"/>
          </a:xfrm>
          <a:prstGeom prst="rect">
            <a:avLst/>
          </a:prstGeom>
          <a:gradFill flip="none" rotWithShape="1">
            <a:gsLst>
              <a:gs pos="33000">
                <a:schemeClr val="accent1"/>
              </a:gs>
              <a:gs pos="55000">
                <a:schemeClr val="accent2"/>
              </a:gs>
            </a:gsLst>
            <a:lin ang="0" scaled="1"/>
            <a:tileRect/>
          </a:gradFill>
        </p:spPr>
        <p:txBody>
          <a:bodyPr tIns="182880" bIns="182880"/>
          <a:lstStyle>
            <a:lvl1pPr marL="355591" indent="-355591" algn="l" defTabSz="914400" rtl="0" eaLnBrk="1" latinLnBrk="0" hangingPunct="1">
              <a:lnSpc>
                <a:spcPct val="90000"/>
              </a:lnSpc>
              <a:spcBef>
                <a:spcPts val="1000"/>
              </a:spcBef>
              <a:buSzPct val="100000"/>
              <a:buFontTx/>
              <a:buBlip>
                <a:blip r:embed="rId2"/>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3"/>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0"/>
              </a:spcBef>
              <a:spcAft>
                <a:spcPts val="1200"/>
              </a:spcAft>
              <a:buClr>
                <a:srgbClr val="004489"/>
              </a:buClr>
              <a:buNone/>
              <a:defRPr/>
            </a:pPr>
            <a:endParaRPr lang="en-GB" sz="2400" dirty="0">
              <a:solidFill>
                <a:schemeClr val="bg2">
                  <a:lumMod val="25000"/>
                </a:schemeClr>
              </a:solidFill>
              <a:latin typeface="Calibri" panose="020F0502020204030204"/>
            </a:endParaRPr>
          </a:p>
        </p:txBody>
      </p:sp>
      <p:sp>
        <p:nvSpPr>
          <p:cNvPr id="4" name="Picture Placeholder 3"/>
          <p:cNvSpPr>
            <a:spLocks noGrp="1"/>
          </p:cNvSpPr>
          <p:nvPr userDrawn="1">
            <p:ph type="pic" sz="quarter" idx="10" hasCustomPrompt="1"/>
          </p:nvPr>
        </p:nvSpPr>
        <p:spPr>
          <a:xfrm>
            <a:off x="194399" y="338682"/>
            <a:ext cx="3649643" cy="4813235"/>
          </a:xfrm>
        </p:spPr>
        <p:txBody>
          <a:bodyPr/>
          <a:lstStyle>
            <a:lvl1pPr>
              <a:defRPr/>
            </a:lvl1pPr>
          </a:lstStyle>
          <a:p>
            <a:r>
              <a:rPr lang="en-GB" noProof="0" dirty="0"/>
              <a:t>Click to add picture</a:t>
            </a:r>
          </a:p>
        </p:txBody>
      </p:sp>
      <p:sp>
        <p:nvSpPr>
          <p:cNvPr id="17" name="Picture Placeholder 3"/>
          <p:cNvSpPr>
            <a:spLocks noGrp="1"/>
          </p:cNvSpPr>
          <p:nvPr userDrawn="1">
            <p:ph type="pic" sz="quarter" idx="11" hasCustomPrompt="1"/>
          </p:nvPr>
        </p:nvSpPr>
        <p:spPr>
          <a:xfrm>
            <a:off x="3896387" y="336885"/>
            <a:ext cx="3650400" cy="4816404"/>
          </a:xfrm>
        </p:spPr>
        <p:txBody>
          <a:bodyPr/>
          <a:lstStyle>
            <a:lvl1pPr>
              <a:defRPr/>
            </a:lvl1pPr>
          </a:lstStyle>
          <a:p>
            <a:r>
              <a:rPr lang="da-DK" dirty="0"/>
              <a:t>Click to add picture</a:t>
            </a:r>
          </a:p>
        </p:txBody>
      </p:sp>
      <p:sp>
        <p:nvSpPr>
          <p:cNvPr id="14" name="Text Placeholder 4"/>
          <p:cNvSpPr>
            <a:spLocks noGrp="1"/>
          </p:cNvSpPr>
          <p:nvPr>
            <p:ph type="body" sz="quarter" idx="12" hasCustomPrompt="1"/>
          </p:nvPr>
        </p:nvSpPr>
        <p:spPr>
          <a:xfrm>
            <a:off x="7593664" y="336886"/>
            <a:ext cx="4414375"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
        <p:nvSpPr>
          <p:cNvPr id="18" name="Text Placeholder 4"/>
          <p:cNvSpPr>
            <a:spLocks noGrp="1"/>
          </p:cNvSpPr>
          <p:nvPr>
            <p:ph type="body" sz="quarter" idx="13" hasCustomPrompt="1"/>
          </p:nvPr>
        </p:nvSpPr>
        <p:spPr>
          <a:xfrm>
            <a:off x="7593664" y="1964319"/>
            <a:ext cx="4414375"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
        <p:nvSpPr>
          <p:cNvPr id="19" name="Text Placeholder 4"/>
          <p:cNvSpPr>
            <a:spLocks noGrp="1"/>
          </p:cNvSpPr>
          <p:nvPr>
            <p:ph type="body" sz="quarter" idx="14" hasCustomPrompt="1"/>
          </p:nvPr>
        </p:nvSpPr>
        <p:spPr>
          <a:xfrm>
            <a:off x="7598091" y="3594076"/>
            <a:ext cx="4405520" cy="1548000"/>
          </a:xfrm>
          <a:solidFill>
            <a:schemeClr val="accent1"/>
          </a:solidFill>
        </p:spPr>
        <p:txBody>
          <a:bodyPr>
            <a:normAutofit/>
          </a:bodyPr>
          <a:lstStyle>
            <a:lvl1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1pPr>
            <a:lvl2pPr marL="0" algn="l" defTabSz="914400" rtl="0" eaLnBrk="1" latinLnBrk="0" hangingPunct="1">
              <a:lnSpc>
                <a:spcPct val="90000"/>
              </a:lnSpc>
              <a:buFont typeface="Arial" panose="020B0604020202020204" pitchFamily="34" charset="0"/>
              <a:defRPr lang="en-US" sz="2000" kern="1200" baseline="0" dirty="0">
                <a:solidFill>
                  <a:schemeClr val="bg1"/>
                </a:solidFill>
                <a:latin typeface="+mn-lt"/>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
        <p:nvSpPr>
          <p:cNvPr id="12" name="Text Placeholder 5"/>
          <p:cNvSpPr>
            <a:spLocks noGrp="1"/>
          </p:cNvSpPr>
          <p:nvPr>
            <p:ph type="body" sz="quarter" idx="15"/>
          </p:nvPr>
        </p:nvSpPr>
        <p:spPr>
          <a:xfrm>
            <a:off x="193530" y="5279753"/>
            <a:ext cx="11810081" cy="857250"/>
          </a:xfrm>
        </p:spPr>
        <p:txBody>
          <a:bodyPr rIns="0" anchor="ctr" anchorCtr="0"/>
          <a:lstStyle>
            <a:lvl1pPr algn="r">
              <a:defRPr/>
            </a:lvl1pPr>
            <a:lvl2pPr algn="r">
              <a:defRPr/>
            </a:lvl2pPr>
            <a:lvl3pPr algn="r">
              <a:defRPr/>
            </a:lvl3pPr>
            <a:lvl4pPr algn="r">
              <a:defRPr/>
            </a:lvl4pPr>
            <a:lvl5pPr algn="r">
              <a:defRPr/>
            </a:lvl5pPr>
          </a:lstStyle>
          <a:p>
            <a:pPr lvl="0"/>
            <a:r>
              <a:rPr lang="en-US"/>
              <a:t>Edit Master text styles</a:t>
            </a:r>
          </a:p>
        </p:txBody>
      </p:sp>
      <p:sp>
        <p:nvSpPr>
          <p:cNvPr id="5" name="Slide Number Placeholder 4"/>
          <p:cNvSpPr>
            <a:spLocks noGrp="1"/>
          </p:cNvSpPr>
          <p:nvPr>
            <p:ph type="sldNum" sz="quarter" idx="16"/>
          </p:nvPr>
        </p:nvSpPr>
        <p:spPr/>
        <p:txBody>
          <a:bodyPr/>
          <a:lstStyle/>
          <a:p>
            <a:fld id="{46527A4F-F006-4A52-A4C6-927B7B36351E}" type="slidenum">
              <a:rPr lang="en-GB" smtClean="0"/>
              <a:pPr/>
              <a:t>‹#›</a:t>
            </a:fld>
            <a:endParaRPr lang="en-GB" dirty="0"/>
          </a:p>
        </p:txBody>
      </p:sp>
    </p:spTree>
    <p:extLst>
      <p:ext uri="{BB962C8B-B14F-4D97-AF65-F5344CB8AC3E}">
        <p14:creationId xmlns:p14="http://schemas.microsoft.com/office/powerpoint/2010/main" val="125845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via Bullet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65520"/>
            <a:ext cx="10515600" cy="483386"/>
          </a:xfrm>
        </p:spPr>
        <p:txBody>
          <a:bodyPr/>
          <a:lstStyle>
            <a:lvl1pPr>
              <a:defRPr/>
            </a:lvl1pPr>
          </a:lstStyle>
          <a:p>
            <a:r>
              <a:rPr lang="en-US" dirty="0"/>
              <a:t>Title</a:t>
            </a:r>
            <a:endParaRPr lang="da-DK" dirty="0"/>
          </a:p>
        </p:txBody>
      </p:sp>
      <p:sp>
        <p:nvSpPr>
          <p:cNvPr id="3" name="Content Placeholder 2"/>
          <p:cNvSpPr>
            <a:spLocks noGrp="1"/>
          </p:cNvSpPr>
          <p:nvPr>
            <p:ph idx="1" hasCustomPrompt="1"/>
          </p:nvPr>
        </p:nvSpPr>
        <p:spPr>
          <a:xfrm>
            <a:off x="838200" y="1587045"/>
            <a:ext cx="10515600" cy="4503600"/>
          </a:xfrm>
          <a:prstGeom prst="rect">
            <a:avLst/>
          </a:prstGeom>
        </p:spPr>
        <p:txBody>
          <a:bodyPr>
            <a:normAutofit/>
          </a:bodyPr>
          <a:lstStyle>
            <a:lvl1pPr marL="284400" indent="-284400">
              <a:spcBef>
                <a:spcPts val="1000"/>
              </a:spcBef>
              <a:buFontTx/>
              <a:buBlip>
                <a:blip r:embed="rId2"/>
              </a:buBlip>
              <a:defRPr lang="en-US" sz="1800" dirty="0" smtClean="0">
                <a:solidFill>
                  <a:schemeClr val="tx1"/>
                </a:solidFill>
              </a:defRPr>
            </a:lvl1pPr>
            <a:lvl2pPr marL="284400" indent="-284400">
              <a:spcBef>
                <a:spcPts val="1000"/>
              </a:spcBef>
              <a:buFontTx/>
              <a:buBlip>
                <a:blip r:embed="rId3"/>
              </a:buBlip>
              <a:defRPr lang="en-US" sz="1800" dirty="0" smtClean="0">
                <a:solidFill>
                  <a:schemeClr val="tx1"/>
                </a:solidFill>
              </a:defRPr>
            </a:lvl2pPr>
            <a:lvl3pPr marL="284400" indent="-284400">
              <a:spcBef>
                <a:spcPts val="1000"/>
              </a:spcBef>
              <a:buFontTx/>
              <a:buBlip>
                <a:blip r:embed="rId4"/>
              </a:buBlip>
              <a:defRPr lang="en-US" sz="1800" dirty="0" smtClean="0">
                <a:solidFill>
                  <a:schemeClr val="tx1"/>
                </a:solidFill>
              </a:defRPr>
            </a:lvl3pPr>
            <a:lvl4pPr marL="284400" indent="-284400">
              <a:spcBef>
                <a:spcPts val="1000"/>
              </a:spcBef>
              <a:buFontTx/>
              <a:buBlip>
                <a:blip r:embed="rId5"/>
              </a:buBlip>
              <a:defRPr lang="en-US" sz="1800" dirty="0" smtClean="0">
                <a:solidFill>
                  <a:schemeClr val="tx1"/>
                </a:solidFill>
              </a:defRPr>
            </a:lvl4pPr>
            <a:lvl5pPr marL="284400" indent="-284400">
              <a:spcBef>
                <a:spcPts val="1000"/>
              </a:spcBef>
              <a:buFontTx/>
              <a:buBlip>
                <a:blip r:embed="rId6"/>
              </a:buBlip>
              <a:defRPr lang="en-US" sz="1800" dirty="0" smtClean="0">
                <a:solidFill>
                  <a:schemeClr val="tx1"/>
                </a:solidFill>
              </a:defRPr>
            </a:lvl5pPr>
            <a:lvl6pPr marL="284400" indent="-284400">
              <a:spcBef>
                <a:spcPts val="1000"/>
              </a:spcBef>
              <a:buFontTx/>
              <a:buBlip>
                <a:blip r:embed="rId7"/>
              </a:buBlip>
              <a:defRPr lang="en-US" sz="1800" dirty="0" smtClean="0">
                <a:solidFill>
                  <a:schemeClr val="tx1"/>
                </a:solidFill>
              </a:defRPr>
            </a:lvl6pPr>
            <a:lvl7pPr marL="284400" indent="-284400">
              <a:spcBef>
                <a:spcPts val="1000"/>
              </a:spcBef>
              <a:buFontTx/>
              <a:buBlip>
                <a:blip r:embed="rId8"/>
              </a:buBlip>
              <a:defRPr lang="en-US" sz="1800" dirty="0" smtClean="0">
                <a:solidFill>
                  <a:schemeClr val="tx1"/>
                </a:solidFill>
              </a:defRPr>
            </a:lvl7pPr>
            <a:lvl8pPr marL="284400" indent="-284400">
              <a:spcBef>
                <a:spcPts val="1000"/>
              </a:spcBef>
              <a:buFontTx/>
              <a:buBlip>
                <a:blip r:embed="rId9"/>
              </a:buBlip>
              <a:defRPr lang="en-US" sz="1800" dirty="0" smtClean="0">
                <a:solidFill>
                  <a:schemeClr val="tx1"/>
                </a:solidFill>
              </a:defRPr>
            </a:lvl8pPr>
            <a:lvl9pPr marL="284400" indent="-284400">
              <a:spcBef>
                <a:spcPts val="1000"/>
              </a:spcBef>
              <a:buFontTx/>
              <a:buBlip>
                <a:blip r:embed="rId9"/>
              </a:buBlip>
              <a:defRPr lang="en-US" sz="1800" dirty="0" smtClean="0">
                <a:solidFill>
                  <a:schemeClr val="tx1"/>
                </a:solidFill>
              </a:defRPr>
            </a:lvl9pPr>
          </a:lstStyle>
          <a:p>
            <a:pPr lvl="0"/>
            <a:r>
              <a:rPr lang="en-US" dirty="0"/>
              <a:t>Bullet 1</a:t>
            </a:r>
          </a:p>
          <a:p>
            <a:pPr lvl="1"/>
            <a:r>
              <a:rPr lang="en-US" dirty="0"/>
              <a:t>2nd bullet</a:t>
            </a:r>
          </a:p>
          <a:p>
            <a:pPr lvl="2"/>
            <a:r>
              <a:rPr lang="en-US" dirty="0"/>
              <a:t>Bullet 2</a:t>
            </a:r>
          </a:p>
          <a:p>
            <a:pPr lvl="3"/>
            <a:r>
              <a:rPr lang="en-US" dirty="0"/>
              <a:t>2nd bullet</a:t>
            </a:r>
          </a:p>
          <a:p>
            <a:pPr lvl="4"/>
            <a:r>
              <a:rPr lang="en-US" dirty="0"/>
              <a:t>Bullet 3</a:t>
            </a:r>
          </a:p>
          <a:p>
            <a:pPr lvl="5"/>
            <a:r>
              <a:rPr lang="en-US" dirty="0"/>
              <a:t>2nd bullet</a:t>
            </a:r>
          </a:p>
          <a:p>
            <a:pPr lvl="6"/>
            <a:r>
              <a:rPr lang="en-US" dirty="0"/>
              <a:t>Bullet 4</a:t>
            </a:r>
          </a:p>
          <a:p>
            <a:pPr lvl="7"/>
            <a:r>
              <a:rPr lang="en-US" dirty="0"/>
              <a:t>2nd bullet</a:t>
            </a:r>
          </a:p>
          <a:p>
            <a:pPr lvl="8"/>
            <a:r>
              <a:rPr lang="en-US" dirty="0"/>
              <a:t>9th Bullet</a:t>
            </a:r>
          </a:p>
        </p:txBody>
      </p:sp>
      <p:sp>
        <p:nvSpPr>
          <p:cNvPr id="8" name="Text Placeholder 7"/>
          <p:cNvSpPr>
            <a:spLocks noGrp="1"/>
          </p:cNvSpPr>
          <p:nvPr>
            <p:ph type="body" sz="quarter" idx="12" hasCustomPrompt="1"/>
          </p:nvPr>
        </p:nvSpPr>
        <p:spPr>
          <a:xfrm>
            <a:off x="839566" y="1017508"/>
            <a:ext cx="10521695" cy="345476"/>
          </a:xfrm>
          <a:prstGeom prst="rect">
            <a:avLst/>
          </a:prstGeom>
        </p:spPr>
        <p:txBody>
          <a:bodyPr/>
          <a:lstStyle>
            <a:lvl1pPr marL="0" indent="0">
              <a:buNone/>
              <a:defRPr>
                <a:solidFill>
                  <a:schemeClr val="tx1">
                    <a:lumMod val="50000"/>
                    <a:lumOff val="50000"/>
                  </a:schemeClr>
                </a:solidFill>
                <a:latin typeface="+mj-lt"/>
              </a:defRPr>
            </a:lvl1pPr>
          </a:lstStyle>
          <a:p>
            <a:pPr lvl="0"/>
            <a:r>
              <a:rPr lang="en-US" dirty="0"/>
              <a:t>Subtitle</a:t>
            </a:r>
          </a:p>
        </p:txBody>
      </p:sp>
      <p:cxnSp>
        <p:nvCxnSpPr>
          <p:cNvPr id="9" name="Straight Connector 8"/>
          <p:cNvCxnSpPr/>
          <p:nvPr userDrawn="1"/>
        </p:nvCxnSpPr>
        <p:spPr>
          <a:xfrm flipV="1">
            <a:off x="813261" y="6233632"/>
            <a:ext cx="10548000" cy="8313"/>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829887" y="370781"/>
            <a:ext cx="1371600"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3"/>
          </p:nvPr>
        </p:nvSpPr>
        <p:spPr/>
        <p:txBody>
          <a:bodyPr/>
          <a:lstStyle/>
          <a:p>
            <a:fld id="{46527A4F-F006-4A52-A4C6-927B7B36351E}" type="slidenum">
              <a:rPr lang="en-GB" smtClean="0"/>
              <a:pPr/>
              <a:t>‹#›</a:t>
            </a:fld>
            <a:endParaRPr lang="en-GB" dirty="0"/>
          </a:p>
        </p:txBody>
      </p:sp>
    </p:spTree>
    <p:extLst>
      <p:ext uri="{BB962C8B-B14F-4D97-AF65-F5344CB8AC3E}">
        <p14:creationId xmlns:p14="http://schemas.microsoft.com/office/powerpoint/2010/main" val="42408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via Divider Slide_Lower">
    <p:spTree>
      <p:nvGrpSpPr>
        <p:cNvPr id="1" name=""/>
        <p:cNvGrpSpPr/>
        <p:nvPr/>
      </p:nvGrpSpPr>
      <p:grpSpPr>
        <a:xfrm>
          <a:off x="0" y="0"/>
          <a:ext cx="0" cy="0"/>
          <a:chOff x="0" y="0"/>
          <a:chExt cx="0" cy="0"/>
        </a:xfrm>
      </p:grpSpPr>
      <p:sp>
        <p:nvSpPr>
          <p:cNvPr id="6" name="Picture Placeholder 5" hidden="1"/>
          <p:cNvSpPr>
            <a:spLocks noGrp="1"/>
          </p:cNvSpPr>
          <p:nvPr>
            <p:ph type="pic" sz="quarter" idx="10" hasCustomPrompt="1"/>
          </p:nvPr>
        </p:nvSpPr>
        <p:spPr>
          <a:xfrm>
            <a:off x="0" y="0"/>
            <a:ext cx="12192000" cy="6858000"/>
          </a:xfrm>
          <a:prstGeom prst="rect">
            <a:avLst/>
          </a:prstGeom>
        </p:spPr>
        <p:txBody>
          <a:bodyPr/>
          <a:lstStyle>
            <a:lvl1pPr>
              <a:defRPr/>
            </a:lvl1pPr>
          </a:lstStyle>
          <a:p>
            <a:r>
              <a:rPr lang="da-DK" dirty="0"/>
              <a:t>Click to add picture</a:t>
            </a:r>
          </a:p>
        </p:txBody>
      </p:sp>
      <p:sp>
        <p:nvSpPr>
          <p:cNvPr id="8" name="Text Placeholder 4"/>
          <p:cNvSpPr>
            <a:spLocks noGrp="1"/>
          </p:cNvSpPr>
          <p:nvPr>
            <p:ph type="body" sz="quarter" idx="12" hasCustomPrompt="1"/>
          </p:nvPr>
        </p:nvSpPr>
        <p:spPr>
          <a:xfrm>
            <a:off x="0" y="5000400"/>
            <a:ext cx="12192000" cy="1414687"/>
          </a:xfrm>
          <a:gradFill>
            <a:gsLst>
              <a:gs pos="0">
                <a:schemeClr val="accent1"/>
              </a:gs>
              <a:gs pos="100000">
                <a:schemeClr val="accent2"/>
              </a:gs>
            </a:gsLst>
            <a:lin ang="0" scaled="1"/>
          </a:gradFill>
        </p:spPr>
        <p:txBody>
          <a:bodyPr tIns="144000">
            <a:normAutofit/>
          </a:bodyPr>
          <a:lstStyle>
            <a:lvl1pPr algn="r">
              <a:defRPr sz="2400"/>
            </a:lvl1pPr>
            <a:lvl2pPr marL="457200" indent="0">
              <a:buNone/>
              <a:defRPr/>
            </a:lvl2pPr>
          </a:lstStyle>
          <a:p>
            <a:pPr lvl="0"/>
            <a:r>
              <a:rPr lang="en-US" dirty="0"/>
              <a:t>Title</a:t>
            </a:r>
          </a:p>
        </p:txBody>
      </p:sp>
    </p:spTree>
    <p:extLst>
      <p:ext uri="{BB962C8B-B14F-4D97-AF65-F5344CB8AC3E}">
        <p14:creationId xmlns:p14="http://schemas.microsoft.com/office/powerpoint/2010/main" val="233435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uvia Divider Slide_2 Upp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p:spPr>
        <p:txBody>
          <a:bodyPr/>
          <a:lstStyle>
            <a:lvl1pPr>
              <a:defRPr/>
            </a:lvl1pPr>
          </a:lstStyle>
          <a:p>
            <a:r>
              <a:rPr lang="da-DK" dirty="0"/>
              <a:t>Click to add picture</a:t>
            </a:r>
          </a:p>
        </p:txBody>
      </p:sp>
      <p:sp>
        <p:nvSpPr>
          <p:cNvPr id="5" name="Text Placeholder 4"/>
          <p:cNvSpPr>
            <a:spLocks noGrp="1"/>
          </p:cNvSpPr>
          <p:nvPr>
            <p:ph type="body" sz="quarter" idx="11" hasCustomPrompt="1"/>
          </p:nvPr>
        </p:nvSpPr>
        <p:spPr>
          <a:xfrm>
            <a:off x="8552" y="1800172"/>
            <a:ext cx="12192000" cy="1428728"/>
          </a:xfrm>
          <a:gradFill>
            <a:gsLst>
              <a:gs pos="0">
                <a:schemeClr val="accent1"/>
              </a:gs>
              <a:gs pos="100000">
                <a:schemeClr val="accent2"/>
              </a:gs>
            </a:gsLst>
            <a:lin ang="0" scaled="1"/>
          </a:gradFill>
        </p:spPr>
        <p:txBody>
          <a:bodyPr tIns="144000">
            <a:normAutofit/>
          </a:bodyPr>
          <a:lstStyle>
            <a:lvl1pPr algn="r">
              <a:defRPr sz="2400"/>
            </a:lvl1pPr>
            <a:lvl2pPr marL="457200" indent="0">
              <a:buNone/>
              <a:defRPr/>
            </a:lvl2pPr>
          </a:lstStyle>
          <a:p>
            <a:pPr lvl="0"/>
            <a:r>
              <a:rPr lang="en-US" dirty="0"/>
              <a:t>Title</a:t>
            </a:r>
          </a:p>
        </p:txBody>
      </p:sp>
    </p:spTree>
    <p:extLst>
      <p:ext uri="{BB962C8B-B14F-4D97-AF65-F5344CB8AC3E}">
        <p14:creationId xmlns:p14="http://schemas.microsoft.com/office/powerpoint/2010/main" val="270387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via 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4" name="Slide Number Placeholder 3"/>
          <p:cNvSpPr>
            <a:spLocks noGrp="1"/>
          </p:cNvSpPr>
          <p:nvPr>
            <p:ph type="sldNum" sz="quarter" idx="10"/>
          </p:nvPr>
        </p:nvSpPr>
        <p:spPr/>
        <p:txBody>
          <a:bodyPr/>
          <a:lstStyle/>
          <a:p>
            <a:fld id="{46527A4F-F006-4A52-A4C6-927B7B36351E}" type="slidenum">
              <a:rPr lang="en-GB" smtClean="0"/>
              <a:pPr/>
              <a:t>‹#›</a:t>
            </a:fld>
            <a:endParaRPr lang="en-GB" dirty="0"/>
          </a:p>
        </p:txBody>
      </p:sp>
    </p:spTree>
    <p:extLst>
      <p:ext uri="{BB962C8B-B14F-4D97-AF65-F5344CB8AC3E}">
        <p14:creationId xmlns:p14="http://schemas.microsoft.com/office/powerpoint/2010/main" val="349137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65520"/>
            <a:ext cx="10515600" cy="483386"/>
          </a:xfrm>
        </p:spPr>
        <p:txBody>
          <a:bodyPr/>
          <a:lstStyle>
            <a:lvl1pPr>
              <a:defRPr/>
            </a:lvl1pPr>
          </a:lstStyle>
          <a:p>
            <a:r>
              <a:rPr lang="en-US" dirty="0"/>
              <a:t>Title</a:t>
            </a:r>
            <a:endParaRPr lang="da-DK" dirty="0"/>
          </a:p>
        </p:txBody>
      </p:sp>
      <p:sp>
        <p:nvSpPr>
          <p:cNvPr id="3" name="Content Placeholder 2"/>
          <p:cNvSpPr>
            <a:spLocks noGrp="1"/>
          </p:cNvSpPr>
          <p:nvPr>
            <p:ph idx="1"/>
          </p:nvPr>
        </p:nvSpPr>
        <p:spPr>
          <a:xfrm>
            <a:off x="838200" y="1587045"/>
            <a:ext cx="10515600" cy="4503600"/>
          </a:xfrm>
          <a:prstGeom prst="rect">
            <a:avLst/>
          </a:prstGeom>
        </p:spPr>
        <p:txBody>
          <a:bodyPr/>
          <a:lstStyle>
            <a:lvl1pPr marL="0" indent="0">
              <a:buNone/>
              <a:defRPr/>
            </a:lvl1pPr>
            <a:lvl2pPr>
              <a:defRPr>
                <a:solidFill>
                  <a:schemeClr val="tx1">
                    <a:lumMod val="50000"/>
                    <a:lumOff val="50000"/>
                  </a:schemeClr>
                </a:solidFill>
              </a:defRPr>
            </a:lvl2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846835" y="6356350"/>
            <a:ext cx="4114800" cy="365125"/>
          </a:xfrm>
        </p:spPr>
        <p:txBody>
          <a:bodyPr/>
          <a:lstStyle/>
          <a:p>
            <a:pPr algn="l"/>
            <a:r>
              <a:rPr lang="da-DK" dirty="0"/>
              <a:t>Title</a:t>
            </a:r>
          </a:p>
        </p:txBody>
      </p:sp>
      <p:sp>
        <p:nvSpPr>
          <p:cNvPr id="8" name="Text Placeholder 7"/>
          <p:cNvSpPr>
            <a:spLocks noGrp="1"/>
          </p:cNvSpPr>
          <p:nvPr>
            <p:ph type="body" sz="quarter" idx="12" hasCustomPrompt="1"/>
          </p:nvPr>
        </p:nvSpPr>
        <p:spPr>
          <a:xfrm>
            <a:off x="839566" y="1017508"/>
            <a:ext cx="10521695" cy="345476"/>
          </a:xfrm>
          <a:prstGeom prst="rect">
            <a:avLst/>
          </a:prstGeom>
        </p:spPr>
        <p:txBody>
          <a:bodyPr/>
          <a:lstStyle>
            <a:lvl1pPr marL="0" indent="0">
              <a:buNone/>
              <a:defRPr>
                <a:solidFill>
                  <a:schemeClr val="tx1">
                    <a:lumMod val="50000"/>
                    <a:lumOff val="50000"/>
                  </a:schemeClr>
                </a:solidFill>
                <a:latin typeface="+mj-lt"/>
              </a:defRPr>
            </a:lvl1pPr>
          </a:lstStyle>
          <a:p>
            <a:pPr lvl="0"/>
            <a:r>
              <a:rPr lang="en-US" dirty="0"/>
              <a:t>Subtitle</a:t>
            </a:r>
          </a:p>
        </p:txBody>
      </p:sp>
      <p:cxnSp>
        <p:nvCxnSpPr>
          <p:cNvPr id="9" name="Straight Connector 8"/>
          <p:cNvCxnSpPr/>
          <p:nvPr userDrawn="1"/>
        </p:nvCxnSpPr>
        <p:spPr>
          <a:xfrm flipV="1">
            <a:off x="813261" y="6233632"/>
            <a:ext cx="10548000" cy="8313"/>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829887" y="370781"/>
            <a:ext cx="1371600"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8955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5520"/>
            <a:ext cx="10515600" cy="673966"/>
          </a:xfrm>
          <a:prstGeom prst="rect">
            <a:avLst/>
          </a:prstGeom>
        </p:spPr>
        <p:txBody>
          <a:bodyPr vert="horz" lIns="91440" tIns="45720" rIns="91440" bIns="45720" rtlCol="0" anchor="ctr">
            <a:normAutofit/>
          </a:bodyPr>
          <a:lstStyle/>
          <a:p>
            <a:pPr>
              <a:spcAft>
                <a:spcPts val="0"/>
              </a:spcAft>
              <a:tabLst>
                <a:tab pos="450215" algn="l"/>
                <a:tab pos="5303520" algn="r"/>
              </a:tabLst>
            </a:pPr>
            <a:r>
              <a:rPr lang="en-US" sz="2800">
                <a:solidFill>
                  <a:srgbClr val="231F20"/>
                </a:solidFill>
                <a:effectLst/>
                <a:latin typeface="Vinci Serif"/>
                <a:cs typeface="Times New Roman" panose="02020603050405020304" pitchFamily="18" charset="0"/>
              </a:rPr>
              <a:t>Click to edit Master title style</a:t>
            </a:r>
            <a:endParaRPr lang="da-DK"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838200" y="137985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787891" name="LogoSmall"/>
          <p:cNvPicPr>
            <a:picLocks noChangeAspect="1"/>
          </p:cNvPicPr>
          <p:nvPr/>
        </p:nvPicPr>
        <p:blipFill>
          <a:blip r:embed="rId11">
            <a:extLst/>
          </a:blip>
          <a:stretch>
            <a:fillRect/>
          </a:stretch>
        </p:blipFill>
        <p:spPr>
          <a:xfrm>
            <a:off x="10260000" y="6404400"/>
            <a:ext cx="1038461" cy="270000"/>
          </a:xfrm>
          <a:prstGeom prst="rect">
            <a:avLst/>
          </a:prstGeom>
        </p:spPr>
      </p:pic>
      <p:sp>
        <p:nvSpPr>
          <p:cNvPr id="4" name="Slide Number Placeholder 3"/>
          <p:cNvSpPr>
            <a:spLocks noGrp="1"/>
          </p:cNvSpPr>
          <p:nvPr>
            <p:ph type="sldNum" sz="quarter" idx="4"/>
          </p:nvPr>
        </p:nvSpPr>
        <p:spPr>
          <a:xfrm>
            <a:off x="838200" y="635683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27A4F-F006-4A52-A4C6-927B7B36351E}" type="slidenum">
              <a:rPr lang="en-GB" smtClean="0"/>
              <a:pPr/>
              <a:t>‹#›</a:t>
            </a:fld>
            <a:endParaRPr lang="en-GB" dirty="0"/>
          </a:p>
        </p:txBody>
      </p:sp>
    </p:spTree>
    <p:extLst>
      <p:ext uri="{BB962C8B-B14F-4D97-AF65-F5344CB8AC3E}">
        <p14:creationId xmlns:p14="http://schemas.microsoft.com/office/powerpoint/2010/main" val="246851302"/>
      </p:ext>
    </p:extLst>
  </p:cSld>
  <p:clrMap bg1="lt1" tx1="dk1" bg2="lt2" tx2="dk2" accent1="accent1" accent2="accent2" accent3="accent3" accent4="accent4" accent5="accent5" accent6="accent6" hlink="hlink" folHlink="folHlink"/>
  <p:sldLayoutIdLst>
    <p:sldLayoutId id="2147483653" r:id="rId1"/>
    <p:sldLayoutId id="2147483652" r:id="rId2"/>
    <p:sldLayoutId id="2147483650" r:id="rId3"/>
    <p:sldLayoutId id="2147483656" r:id="rId4"/>
    <p:sldLayoutId id="2147483655" r:id="rId5"/>
    <p:sldLayoutId id="2147483654" r:id="rId6"/>
    <p:sldLayoutId id="2147483651" r:id="rId7"/>
    <p:sldLayoutId id="2147483649" r:id="rId8"/>
    <p:sldLayoutId id="2147483657" r:id="rId9"/>
  </p:sldLayoutIdLst>
  <p:hf hdr="0" ftr="0" dt="0"/>
  <p:txStyles>
    <p:titleStyle>
      <a:lvl1pPr algn="l" defTabSz="914400" rtl="0" eaLnBrk="1" latinLnBrk="0" hangingPunct="1">
        <a:lnSpc>
          <a:spcPct val="90000"/>
        </a:lnSpc>
        <a:spcBef>
          <a:spcPct val="0"/>
        </a:spcBef>
        <a:buNone/>
        <a:defRPr sz="2800" b="0" kern="12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8.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0.xml"/><Relationship Id="rId7" Type="http://schemas.openxmlformats.org/officeDocument/2006/relationships/image" Target="../media/image63.jpe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3.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8.bin"/><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9.bin"/></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emf"/><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9.bin"/><Relationship Id="rId4" Type="http://schemas.openxmlformats.org/officeDocument/2006/relationships/image" Target="../media/image8.bin"/><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8" Type="http://schemas.openxmlformats.org/officeDocument/2006/relationships/image" Target="../media/image24.bin"/><Relationship Id="rId13" Type="http://schemas.openxmlformats.org/officeDocument/2006/relationships/image" Target="../media/image29.bin"/><Relationship Id="rId3" Type="http://schemas.openxmlformats.org/officeDocument/2006/relationships/image" Target="../media/image19.bin"/><Relationship Id="rId7" Type="http://schemas.openxmlformats.org/officeDocument/2006/relationships/image" Target="../media/image23.bin"/><Relationship Id="rId12" Type="http://schemas.openxmlformats.org/officeDocument/2006/relationships/image" Target="../media/image28.bin"/><Relationship Id="rId2" Type="http://schemas.openxmlformats.org/officeDocument/2006/relationships/image" Target="../media/image18.bin"/><Relationship Id="rId1" Type="http://schemas.openxmlformats.org/officeDocument/2006/relationships/slideLayout" Target="../slideLayouts/slideLayout5.xml"/><Relationship Id="rId6" Type="http://schemas.openxmlformats.org/officeDocument/2006/relationships/image" Target="../media/image22.bin"/><Relationship Id="rId11" Type="http://schemas.openxmlformats.org/officeDocument/2006/relationships/image" Target="../media/image27.bin"/><Relationship Id="rId5" Type="http://schemas.openxmlformats.org/officeDocument/2006/relationships/image" Target="../media/image21.bin"/><Relationship Id="rId10" Type="http://schemas.openxmlformats.org/officeDocument/2006/relationships/image" Target="../media/image26.bin"/><Relationship Id="rId4" Type="http://schemas.openxmlformats.org/officeDocument/2006/relationships/image" Target="../media/image20.bin"/><Relationship Id="rId9" Type="http://schemas.openxmlformats.org/officeDocument/2006/relationships/image" Target="../media/image25.bin"/><Relationship Id="rId14" Type="http://schemas.openxmlformats.org/officeDocument/2006/relationships/image" Target="../media/image30.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8" Type="http://schemas.openxmlformats.org/officeDocument/2006/relationships/image" Target="../media/image36.bin"/><Relationship Id="rId3" Type="http://schemas.openxmlformats.org/officeDocument/2006/relationships/image" Target="../media/image31.bin"/><Relationship Id="rId7" Type="http://schemas.openxmlformats.org/officeDocument/2006/relationships/image" Target="../media/image35.bin"/><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4.bin"/><Relationship Id="rId5" Type="http://schemas.openxmlformats.org/officeDocument/2006/relationships/image" Target="../media/image33.bin"/><Relationship Id="rId4" Type="http://schemas.openxmlformats.org/officeDocument/2006/relationships/image" Target="../media/image32.bin"/><Relationship Id="rId9" Type="http://schemas.openxmlformats.org/officeDocument/2006/relationships/image" Target="../media/image37.bin"/></Relationships>
</file>

<file path=ppt/slides/_rels/slide4.xml.rels><?xml version="1.0" encoding="UTF-8" standalone="yes"?>
<Relationships xmlns="http://schemas.openxmlformats.org/package/2006/relationships"><Relationship Id="rId3" Type="http://schemas.openxmlformats.org/officeDocument/2006/relationships/image" Target="../media/image38.bin"/><Relationship Id="rId7"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4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4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7.xml"/><Relationship Id="rId7"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Title"/>
          <p:cNvSpPr>
            <a:spLocks noGrp="1"/>
          </p:cNvSpPr>
          <p:nvPr>
            <p:ph type="ctrTitle"/>
          </p:nvPr>
        </p:nvSpPr>
        <p:spPr>
          <a:xfrm>
            <a:off x="838200" y="4580312"/>
            <a:ext cx="10687050" cy="1033665"/>
          </a:xfrm>
        </p:spPr>
        <p:txBody>
          <a:bodyPr>
            <a:normAutofit fontScale="90000"/>
          </a:bodyPr>
          <a:lstStyle/>
          <a:p>
            <a:r>
              <a:rPr lang="en-GB" dirty="0"/>
              <a:t>Challenges in Supply Chain Management for Advanced Reactors – the UK Experience</a:t>
            </a:r>
          </a:p>
        </p:txBody>
      </p:sp>
      <p:sp>
        <p:nvSpPr>
          <p:cNvPr id="5" name="Subtitle 4"/>
          <p:cNvSpPr>
            <a:spLocks noGrp="1"/>
          </p:cNvSpPr>
          <p:nvPr>
            <p:ph type="subTitle" idx="1"/>
          </p:nvPr>
        </p:nvSpPr>
        <p:spPr>
          <a:xfrm>
            <a:off x="838200" y="5697740"/>
            <a:ext cx="6504160" cy="528493"/>
          </a:xfrm>
        </p:spPr>
        <p:txBody>
          <a:bodyPr>
            <a:normAutofit fontScale="62500" lnSpcReduction="20000"/>
          </a:bodyPr>
          <a:lstStyle/>
          <a:p>
            <a:r>
              <a:rPr lang="en-GB" dirty="0"/>
              <a:t>Keith Collett, CEO Nuvia Limited, Deputy CEO Nuvia Group</a:t>
            </a:r>
          </a:p>
        </p:txBody>
      </p:sp>
    </p:spTree>
    <p:custDataLst>
      <p:tags r:id="rId1"/>
    </p:custDataLst>
    <p:extLst>
      <p:ext uri="{BB962C8B-B14F-4D97-AF65-F5344CB8AC3E}">
        <p14:creationId xmlns:p14="http://schemas.microsoft.com/office/powerpoint/2010/main" val="1498294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xmlns="" id="{F33AA4FB-2C95-4392-B6A5-2CAA50B0C47A}"/>
              </a:ext>
            </a:extLst>
          </p:cNvPr>
          <p:cNvPicPr>
            <a:picLocks noGrp="1" noChangeAspect="1"/>
          </p:cNvPicPr>
          <p:nvPr>
            <p:ph type="pic" sz="quarter" idx="10"/>
          </p:nvPr>
        </p:nvPicPr>
        <p:blipFill>
          <a:blip r:embed="rId4"/>
          <a:srcRect t="4931" b="4931"/>
          <a:stretch>
            <a:fillRect/>
          </a:stretch>
        </p:blipFill>
        <p:spPr>
          <a:xfrm>
            <a:off x="394073" y="368853"/>
            <a:ext cx="3187327" cy="2082520"/>
          </a:xfrm>
          <a:prstGeom prst="rect">
            <a:avLst/>
          </a:prstGeom>
        </p:spPr>
      </p:pic>
      <p:sp>
        <p:nvSpPr>
          <p:cNvPr id="18" name="Text Placeholder 17"/>
          <p:cNvSpPr>
            <a:spLocks noGrp="1"/>
          </p:cNvSpPr>
          <p:nvPr>
            <p:ph type="body" sz="quarter" idx="14"/>
          </p:nvPr>
        </p:nvSpPr>
        <p:spPr/>
        <p:txBody>
          <a:bodyPr>
            <a:normAutofit/>
          </a:bodyPr>
          <a:lstStyle/>
          <a:p>
            <a:r>
              <a:rPr lang="da-DK" sz="3600" dirty="0"/>
              <a:t>Meeting the Challenges</a:t>
            </a:r>
          </a:p>
        </p:txBody>
      </p:sp>
      <p:sp>
        <p:nvSpPr>
          <p:cNvPr id="8" name="Slide Number Placeholder 7"/>
          <p:cNvSpPr>
            <a:spLocks noGrp="1"/>
          </p:cNvSpPr>
          <p:nvPr>
            <p:ph type="sldNum" sz="quarter" idx="15"/>
          </p:nvPr>
        </p:nvSpPr>
        <p:spPr/>
        <p:txBody>
          <a:bodyPr/>
          <a:lstStyle/>
          <a:p>
            <a:fld id="{46527A4F-F006-4A52-A4C6-927B7B36351E}" type="slidenum">
              <a:rPr lang="en-GB" smtClean="0"/>
              <a:pPr/>
              <a:t>10</a:t>
            </a:fld>
            <a:endParaRPr lang="en-GB" dirty="0"/>
          </a:p>
        </p:txBody>
      </p:sp>
      <p:sp>
        <p:nvSpPr>
          <p:cNvPr id="16" name="Text Placeholder 15"/>
          <p:cNvSpPr>
            <a:spLocks noGrp="1"/>
          </p:cNvSpPr>
          <p:nvPr>
            <p:ph type="body" sz="quarter" idx="12"/>
          </p:nvPr>
        </p:nvSpPr>
        <p:spPr/>
        <p:txBody>
          <a:bodyPr>
            <a:normAutofit fontScale="85000" lnSpcReduction="20000"/>
          </a:bodyPr>
          <a:lstStyle/>
          <a:p>
            <a:r>
              <a:rPr lang="da-DK" dirty="0"/>
              <a:t>Reactor Types</a:t>
            </a:r>
          </a:p>
          <a:p>
            <a:pPr marL="342900" indent="-342900">
              <a:buFont typeface="Arial" panose="020B0604020202020204" pitchFamily="34" charset="0"/>
              <a:buChar char="•"/>
            </a:pPr>
            <a:r>
              <a:rPr lang="da-DK" dirty="0"/>
              <a:t>Developing a wider base of experise in current recator types, EPR, ABWR, AP 1000, HPR 1000</a:t>
            </a:r>
          </a:p>
          <a:p>
            <a:pPr marL="342900" indent="-342900">
              <a:buFont typeface="Arial" panose="020B0604020202020204" pitchFamily="34" charset="0"/>
              <a:buChar char="•"/>
            </a:pPr>
            <a:r>
              <a:rPr lang="da-DK" dirty="0"/>
              <a:t>Responding to construction requirements for Hinkley Point C</a:t>
            </a:r>
          </a:p>
        </p:txBody>
      </p:sp>
      <p:sp>
        <p:nvSpPr>
          <p:cNvPr id="17" name="Text Placeholder 16"/>
          <p:cNvSpPr>
            <a:spLocks noGrp="1"/>
          </p:cNvSpPr>
          <p:nvPr>
            <p:ph type="body" sz="quarter" idx="13"/>
          </p:nvPr>
        </p:nvSpPr>
        <p:spPr/>
        <p:txBody>
          <a:bodyPr>
            <a:normAutofit fontScale="85000" lnSpcReduction="20000"/>
          </a:bodyPr>
          <a:lstStyle/>
          <a:p>
            <a:r>
              <a:rPr lang="da-DK" dirty="0"/>
              <a:t>Regulatory Requirements</a:t>
            </a:r>
          </a:p>
          <a:p>
            <a:pPr marL="342900" indent="-342900">
              <a:buFont typeface="Arial" panose="020B0604020202020204" pitchFamily="34" charset="0"/>
              <a:buChar char="•"/>
            </a:pPr>
            <a:r>
              <a:rPr lang="da-DK" dirty="0"/>
              <a:t>Working with developers to meet the requirements of the GDA</a:t>
            </a:r>
          </a:p>
          <a:p>
            <a:pPr marL="342900" indent="-342900">
              <a:buFont typeface="Arial" panose="020B0604020202020204" pitchFamily="34" charset="0"/>
              <a:buChar char="•"/>
            </a:pPr>
            <a:r>
              <a:rPr lang="da-DK" dirty="0"/>
              <a:t>Developing overseas partnerships to meet design and manufacturing requirements</a:t>
            </a:r>
          </a:p>
        </p:txBody>
      </p:sp>
      <p:sp>
        <p:nvSpPr>
          <p:cNvPr id="19" name="Text Placeholder 18"/>
          <p:cNvSpPr>
            <a:spLocks noGrp="1"/>
          </p:cNvSpPr>
          <p:nvPr>
            <p:ph type="body" sz="quarter" idx="16"/>
          </p:nvPr>
        </p:nvSpPr>
        <p:spPr/>
        <p:txBody>
          <a:bodyPr>
            <a:normAutofit lnSpcReduction="10000"/>
          </a:bodyPr>
          <a:lstStyle/>
          <a:p>
            <a:r>
              <a:rPr lang="da-DK" sz="1700" dirty="0"/>
              <a:t>Resources - Investment by UK Government </a:t>
            </a:r>
          </a:p>
          <a:p>
            <a:pPr marL="342900" indent="-342900">
              <a:buFont typeface="Arial" panose="020B0604020202020204" pitchFamily="34" charset="0"/>
              <a:buChar char="•"/>
            </a:pPr>
            <a:r>
              <a:rPr lang="da-DK" sz="1700" dirty="0"/>
              <a:t>Nuclear Advanced Manufacturing Research Centre</a:t>
            </a:r>
          </a:p>
          <a:p>
            <a:pPr marL="342900" indent="-342900">
              <a:buFont typeface="Arial" panose="020B0604020202020204" pitchFamily="34" charset="0"/>
              <a:buChar char="•"/>
            </a:pPr>
            <a:r>
              <a:rPr lang="da-DK" sz="1700" dirty="0"/>
              <a:t>National Nuclear Skills Academy</a:t>
            </a:r>
          </a:p>
          <a:p>
            <a:pPr marL="342900" indent="-342900">
              <a:buFont typeface="Arial" panose="020B0604020202020204" pitchFamily="34" charset="0"/>
              <a:buChar char="•"/>
            </a:pPr>
            <a:r>
              <a:rPr lang="da-DK" sz="1700" dirty="0"/>
              <a:t>Fit for Nuclear</a:t>
            </a:r>
          </a:p>
        </p:txBody>
      </p:sp>
      <p:pic>
        <p:nvPicPr>
          <p:cNvPr id="3" name="Picture 2">
            <a:extLst>
              <a:ext uri="{FF2B5EF4-FFF2-40B4-BE49-F238E27FC236}">
                <a16:creationId xmlns:a16="http://schemas.microsoft.com/office/drawing/2014/main" xmlns="" id="{C5EAB5FE-6807-4BBB-8CFF-1E08ED48E49D}"/>
              </a:ext>
            </a:extLst>
          </p:cNvPr>
          <p:cNvPicPr>
            <a:picLocks noChangeAspect="1"/>
          </p:cNvPicPr>
          <p:nvPr/>
        </p:nvPicPr>
        <p:blipFill>
          <a:blip r:embed="rId5"/>
          <a:stretch>
            <a:fillRect/>
          </a:stretch>
        </p:blipFill>
        <p:spPr>
          <a:xfrm>
            <a:off x="394073" y="3648448"/>
            <a:ext cx="6908427" cy="1439256"/>
          </a:xfrm>
          <a:prstGeom prst="rect">
            <a:avLst/>
          </a:prstGeom>
        </p:spPr>
      </p:pic>
      <p:pic>
        <p:nvPicPr>
          <p:cNvPr id="4" name="Picture 3">
            <a:extLst>
              <a:ext uri="{FF2B5EF4-FFF2-40B4-BE49-F238E27FC236}">
                <a16:creationId xmlns:a16="http://schemas.microsoft.com/office/drawing/2014/main" xmlns="" id="{E317C8F1-BD6F-4434-9078-CFB0BC7E4EFE}"/>
              </a:ext>
            </a:extLst>
          </p:cNvPr>
          <p:cNvPicPr>
            <a:picLocks noChangeAspect="1"/>
          </p:cNvPicPr>
          <p:nvPr/>
        </p:nvPicPr>
        <p:blipFill>
          <a:blip r:embed="rId6"/>
          <a:stretch>
            <a:fillRect/>
          </a:stretch>
        </p:blipFill>
        <p:spPr>
          <a:xfrm>
            <a:off x="4239840" y="414751"/>
            <a:ext cx="2986087" cy="1990724"/>
          </a:xfrm>
          <a:prstGeom prst="rect">
            <a:avLst/>
          </a:prstGeom>
        </p:spPr>
      </p:pic>
      <p:pic>
        <p:nvPicPr>
          <p:cNvPr id="5" name="Picture 4">
            <a:extLst>
              <a:ext uri="{FF2B5EF4-FFF2-40B4-BE49-F238E27FC236}">
                <a16:creationId xmlns:a16="http://schemas.microsoft.com/office/drawing/2014/main" xmlns="" id="{F9CC5F2D-CC47-473A-9FC6-09DADD9E03C8}"/>
              </a:ext>
            </a:extLst>
          </p:cNvPr>
          <p:cNvPicPr>
            <a:picLocks noChangeAspect="1"/>
          </p:cNvPicPr>
          <p:nvPr/>
        </p:nvPicPr>
        <p:blipFill>
          <a:blip r:embed="rId7"/>
          <a:stretch>
            <a:fillRect/>
          </a:stretch>
        </p:blipFill>
        <p:spPr>
          <a:xfrm>
            <a:off x="4894449" y="2760171"/>
            <a:ext cx="2062848" cy="449422"/>
          </a:xfrm>
          <a:prstGeom prst="rect">
            <a:avLst/>
          </a:prstGeom>
        </p:spPr>
      </p:pic>
      <p:sp>
        <p:nvSpPr>
          <p:cNvPr id="6" name="Rectangle 5">
            <a:extLst>
              <a:ext uri="{FF2B5EF4-FFF2-40B4-BE49-F238E27FC236}">
                <a16:creationId xmlns:a16="http://schemas.microsoft.com/office/drawing/2014/main" xmlns="" id="{ABC7E3CC-32DE-41C3-B0A4-F7B04D716BE7}"/>
              </a:ext>
            </a:extLst>
          </p:cNvPr>
          <p:cNvSpPr/>
          <p:nvPr/>
        </p:nvSpPr>
        <p:spPr>
          <a:xfrm>
            <a:off x="357759" y="2796129"/>
            <a:ext cx="1993900" cy="461665"/>
          </a:xfrm>
          <a:prstGeom prst="rect">
            <a:avLst/>
          </a:prstGeom>
        </p:spPr>
        <p:txBody>
          <a:bodyPr wrap="square">
            <a:spAutoFit/>
          </a:bodyPr>
          <a:lstStyle/>
          <a:p>
            <a:r>
              <a:rPr lang="en-GB" sz="2400" dirty="0"/>
              <a:t>Nuclear Doors   </a:t>
            </a:r>
          </a:p>
        </p:txBody>
      </p:sp>
      <p:sp>
        <p:nvSpPr>
          <p:cNvPr id="7" name="TextBox 6">
            <a:extLst>
              <a:ext uri="{FF2B5EF4-FFF2-40B4-BE49-F238E27FC236}">
                <a16:creationId xmlns:a16="http://schemas.microsoft.com/office/drawing/2014/main" xmlns="" id="{E9804C79-55A8-4EC1-8F3A-68E0A8C63941}"/>
              </a:ext>
            </a:extLst>
          </p:cNvPr>
          <p:cNvSpPr txBox="1"/>
          <p:nvPr/>
        </p:nvSpPr>
        <p:spPr>
          <a:xfrm>
            <a:off x="4326325" y="2342670"/>
            <a:ext cx="139700" cy="1200329"/>
          </a:xfrm>
          <a:prstGeom prst="rect">
            <a:avLst/>
          </a:prstGeom>
          <a:noFill/>
        </p:spPr>
        <p:txBody>
          <a:bodyPr wrap="square" rtlCol="0">
            <a:spAutoFit/>
          </a:bodyPr>
          <a:lstStyle/>
          <a:p>
            <a:r>
              <a:rPr lang="en-GB" sz="7200" dirty="0"/>
              <a:t>+</a:t>
            </a:r>
          </a:p>
        </p:txBody>
      </p:sp>
      <p:pic>
        <p:nvPicPr>
          <p:cNvPr id="9" name="Picture 8">
            <a:extLst>
              <a:ext uri="{FF2B5EF4-FFF2-40B4-BE49-F238E27FC236}">
                <a16:creationId xmlns:a16="http://schemas.microsoft.com/office/drawing/2014/main" xmlns="" id="{DA9BA6D5-4AAE-44AA-BBD2-4D788F9808B6}"/>
              </a:ext>
            </a:extLst>
          </p:cNvPr>
          <p:cNvPicPr>
            <a:picLocks noChangeAspect="1"/>
          </p:cNvPicPr>
          <p:nvPr/>
        </p:nvPicPr>
        <p:blipFill>
          <a:blip r:embed="rId8"/>
          <a:stretch>
            <a:fillRect/>
          </a:stretch>
        </p:blipFill>
        <p:spPr>
          <a:xfrm>
            <a:off x="2406097" y="2733858"/>
            <a:ext cx="1849065" cy="480757"/>
          </a:xfrm>
          <a:prstGeom prst="rect">
            <a:avLst/>
          </a:prstGeom>
        </p:spPr>
      </p:pic>
    </p:spTree>
    <p:custDataLst>
      <p:tags r:id="rId1"/>
    </p:custDataLst>
    <p:extLst>
      <p:ext uri="{BB962C8B-B14F-4D97-AF65-F5344CB8AC3E}">
        <p14:creationId xmlns:p14="http://schemas.microsoft.com/office/powerpoint/2010/main" val="631797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xmlns="" id="{B0BE16D5-9721-45C2-A419-7BB460917709}"/>
              </a:ext>
            </a:extLst>
          </p:cNvPr>
          <p:cNvPicPr>
            <a:picLocks noGrp="1" noChangeAspect="1"/>
          </p:cNvPicPr>
          <p:nvPr>
            <p:ph type="pic" sz="quarter" idx="10"/>
          </p:nvPr>
        </p:nvPicPr>
        <p:blipFill>
          <a:blip r:embed="rId4"/>
          <a:srcRect t="3720" b="3720"/>
          <a:stretch>
            <a:fillRect/>
          </a:stretch>
        </p:blipFill>
        <p:spPr>
          <a:xfrm>
            <a:off x="406398" y="985782"/>
            <a:ext cx="5207001" cy="2928939"/>
          </a:xfrm>
          <a:prstGeom prst="rect">
            <a:avLst/>
          </a:prstGeom>
        </p:spPr>
      </p:pic>
      <p:sp>
        <p:nvSpPr>
          <p:cNvPr id="5" name="Text Placeholder 4"/>
          <p:cNvSpPr>
            <a:spLocks noGrp="1"/>
          </p:cNvSpPr>
          <p:nvPr>
            <p:ph type="body" sz="quarter" idx="12"/>
          </p:nvPr>
        </p:nvSpPr>
        <p:spPr/>
        <p:txBody>
          <a:bodyPr>
            <a:normAutofit/>
          </a:bodyPr>
          <a:lstStyle/>
          <a:p>
            <a:r>
              <a:rPr lang="en-GB" sz="3600" dirty="0"/>
              <a:t>Some Example Projects Supporting UK New Build</a:t>
            </a:r>
          </a:p>
        </p:txBody>
      </p:sp>
      <p:pic>
        <p:nvPicPr>
          <p:cNvPr id="3" name="Picture 2">
            <a:extLst>
              <a:ext uri="{FF2B5EF4-FFF2-40B4-BE49-F238E27FC236}">
                <a16:creationId xmlns:a16="http://schemas.microsoft.com/office/drawing/2014/main" xmlns="" id="{AB7B3302-7367-4185-B037-AC031F803389}"/>
              </a:ext>
            </a:extLst>
          </p:cNvPr>
          <p:cNvPicPr>
            <a:picLocks noChangeAspect="1"/>
          </p:cNvPicPr>
          <p:nvPr/>
        </p:nvPicPr>
        <p:blipFill>
          <a:blip r:embed="rId5"/>
          <a:stretch>
            <a:fillRect/>
          </a:stretch>
        </p:blipFill>
        <p:spPr>
          <a:xfrm>
            <a:off x="6273858" y="985782"/>
            <a:ext cx="5252988" cy="2928939"/>
          </a:xfrm>
          <a:prstGeom prst="rect">
            <a:avLst/>
          </a:prstGeom>
        </p:spPr>
      </p:pic>
    </p:spTree>
    <p:custDataLst>
      <p:tags r:id="rId1"/>
    </p:custDataLst>
    <p:extLst>
      <p:ext uri="{BB962C8B-B14F-4D97-AF65-F5344CB8AC3E}">
        <p14:creationId xmlns:p14="http://schemas.microsoft.com/office/powerpoint/2010/main" val="2792015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96531" y="465520"/>
            <a:ext cx="10515600" cy="483386"/>
          </a:xfrm>
        </p:spPr>
        <p:txBody>
          <a:bodyPr>
            <a:noAutofit/>
          </a:bodyPr>
          <a:lstStyle/>
          <a:p>
            <a:r>
              <a:rPr lang="en-US" b="1" dirty="0"/>
              <a:t>New Nuclear Build in the UK</a:t>
            </a:r>
            <a:endParaRPr lang="en-GB" b="1" dirty="0"/>
          </a:p>
        </p:txBody>
      </p:sp>
      <p:sp>
        <p:nvSpPr>
          <p:cNvPr id="7" name="Slide Number Placeholder 6"/>
          <p:cNvSpPr>
            <a:spLocks noGrp="1"/>
          </p:cNvSpPr>
          <p:nvPr>
            <p:ph type="sldNum" sz="quarter" idx="13"/>
          </p:nvPr>
        </p:nvSpPr>
        <p:spPr/>
        <p:txBody>
          <a:bodyPr/>
          <a:lstStyle/>
          <a:p>
            <a:fld id="{46527A4F-F006-4A52-A4C6-927B7B36351E}" type="slidenum">
              <a:rPr lang="en-GB" smtClean="0"/>
              <a:pPr/>
              <a:t>12</a:t>
            </a:fld>
            <a:endParaRPr lang="en-GB" dirty="0"/>
          </a:p>
        </p:txBody>
      </p:sp>
      <p:pic>
        <p:nvPicPr>
          <p:cNvPr id="14" name="Picture 13"/>
          <p:cNvPicPr>
            <a:picLocks noChangeAspect="1"/>
          </p:cNvPicPr>
          <p:nvPr/>
        </p:nvPicPr>
        <p:blipFill>
          <a:blip r:embed="rId4"/>
          <a:stretch>
            <a:fillRect/>
          </a:stretch>
        </p:blipFill>
        <p:spPr>
          <a:xfrm>
            <a:off x="1287150" y="1451405"/>
            <a:ext cx="1374599" cy="645529"/>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4663414" y="1402734"/>
            <a:ext cx="2319783" cy="838818"/>
          </a:xfrm>
          <a:prstGeom prst="rect">
            <a:avLst/>
          </a:prstGeom>
          <a:noFill/>
          <a:ln>
            <a:noFill/>
          </a:ln>
        </p:spPr>
      </p:pic>
      <p:pic>
        <p:nvPicPr>
          <p:cNvPr id="16" name="Picture 15"/>
          <p:cNvPicPr>
            <a:picLocks noChangeAspect="1"/>
          </p:cNvPicPr>
          <p:nvPr/>
        </p:nvPicPr>
        <p:blipFill>
          <a:blip r:embed="rId6"/>
          <a:stretch>
            <a:fillRect/>
          </a:stretch>
        </p:blipFill>
        <p:spPr>
          <a:xfrm>
            <a:off x="9125242" y="1442084"/>
            <a:ext cx="2324600" cy="66417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78" y="2738617"/>
            <a:ext cx="2689571" cy="1631205"/>
          </a:xfrm>
          <a:prstGeom prst="rect">
            <a:avLst/>
          </a:prstGeom>
        </p:spPr>
      </p:pic>
      <p:pic>
        <p:nvPicPr>
          <p:cNvPr id="18" name="Picture 17"/>
          <p:cNvPicPr>
            <a:picLocks noChangeAspect="1"/>
          </p:cNvPicPr>
          <p:nvPr/>
        </p:nvPicPr>
        <p:blipFill>
          <a:blip r:embed="rId8"/>
          <a:stretch>
            <a:fillRect/>
          </a:stretch>
        </p:blipFill>
        <p:spPr>
          <a:xfrm>
            <a:off x="4450091" y="2738617"/>
            <a:ext cx="3019734" cy="1683664"/>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3725" y="2743352"/>
            <a:ext cx="3421921" cy="1708065"/>
          </a:xfrm>
          <a:prstGeom prst="rect">
            <a:avLst/>
          </a:prstGeom>
        </p:spPr>
      </p:pic>
      <p:sp>
        <p:nvSpPr>
          <p:cNvPr id="20" name="TextBox 19"/>
          <p:cNvSpPr txBox="1"/>
          <p:nvPr/>
        </p:nvSpPr>
        <p:spPr>
          <a:xfrm>
            <a:off x="4450091" y="2356826"/>
            <a:ext cx="3019734" cy="338554"/>
          </a:xfrm>
          <a:prstGeom prst="rect">
            <a:avLst/>
          </a:prstGeom>
          <a:noFill/>
        </p:spPr>
        <p:txBody>
          <a:bodyPr wrap="square" rtlCol="0">
            <a:spAutoFit/>
          </a:bodyPr>
          <a:lstStyle>
            <a:defPPr>
              <a:defRPr lang="da-DK"/>
            </a:defPPr>
            <a:lvl1pPr algn="ctr" defTabSz="957263" fontAlgn="base">
              <a:spcBef>
                <a:spcPct val="0"/>
              </a:spcBef>
              <a:spcAft>
                <a:spcPct val="0"/>
              </a:spcAft>
              <a:defRPr sz="1600" b="1">
                <a:solidFill>
                  <a:srgbClr val="00133A"/>
                </a:solidFill>
                <a:latin typeface="+mj-lt"/>
                <a:cs typeface="Arial" pitchFamily="34" charset="0"/>
              </a:defRPr>
            </a:lvl1pPr>
          </a:lstStyle>
          <a:p>
            <a:r>
              <a:rPr lang="en-GB" dirty="0"/>
              <a:t>Wylfa Site – ABWR</a:t>
            </a:r>
          </a:p>
        </p:txBody>
      </p:sp>
      <p:sp>
        <p:nvSpPr>
          <p:cNvPr id="21" name="TextBox 20"/>
          <p:cNvSpPr txBox="1"/>
          <p:nvPr/>
        </p:nvSpPr>
        <p:spPr>
          <a:xfrm>
            <a:off x="561666" y="2344357"/>
            <a:ext cx="3019734" cy="338554"/>
          </a:xfrm>
          <a:prstGeom prst="rect">
            <a:avLst/>
          </a:prstGeom>
          <a:noFill/>
        </p:spPr>
        <p:txBody>
          <a:bodyPr wrap="square" rtlCol="0">
            <a:spAutoFit/>
          </a:bodyPr>
          <a:lstStyle/>
          <a:p>
            <a:pPr algn="ctr" defTabSz="957263" fontAlgn="base">
              <a:spcBef>
                <a:spcPct val="0"/>
              </a:spcBef>
              <a:spcAft>
                <a:spcPct val="0"/>
              </a:spcAft>
            </a:pPr>
            <a:r>
              <a:rPr lang="en-GB" sz="1600" b="1" dirty="0">
                <a:solidFill>
                  <a:srgbClr val="00133A"/>
                </a:solidFill>
                <a:latin typeface="+mj-lt"/>
                <a:cs typeface="Arial" pitchFamily="34" charset="0"/>
              </a:rPr>
              <a:t>Hinkley Point C Site – EPR</a:t>
            </a:r>
          </a:p>
        </p:txBody>
      </p:sp>
      <p:sp>
        <p:nvSpPr>
          <p:cNvPr id="22" name="TextBox 21"/>
          <p:cNvSpPr txBox="1"/>
          <p:nvPr/>
        </p:nvSpPr>
        <p:spPr>
          <a:xfrm>
            <a:off x="8777675" y="2340437"/>
            <a:ext cx="3019734" cy="338554"/>
          </a:xfrm>
          <a:prstGeom prst="rect">
            <a:avLst/>
          </a:prstGeom>
          <a:noFill/>
        </p:spPr>
        <p:txBody>
          <a:bodyPr wrap="square" rtlCol="0">
            <a:spAutoFit/>
          </a:bodyPr>
          <a:lstStyle>
            <a:defPPr>
              <a:defRPr lang="da-DK"/>
            </a:defPPr>
            <a:lvl1pPr algn="ctr" defTabSz="957263" fontAlgn="base">
              <a:spcBef>
                <a:spcPct val="0"/>
              </a:spcBef>
              <a:spcAft>
                <a:spcPct val="0"/>
              </a:spcAft>
              <a:defRPr sz="1600" b="1">
                <a:solidFill>
                  <a:srgbClr val="00133A"/>
                </a:solidFill>
                <a:latin typeface="+mj-lt"/>
                <a:cs typeface="Arial" pitchFamily="34" charset="0"/>
              </a:defRPr>
            </a:lvl1pPr>
          </a:lstStyle>
          <a:p>
            <a:r>
              <a:rPr lang="en-GB" dirty="0"/>
              <a:t>Moorside Site – ?</a:t>
            </a:r>
          </a:p>
        </p:txBody>
      </p:sp>
      <p:sp>
        <p:nvSpPr>
          <p:cNvPr id="23" name="TextBox 22"/>
          <p:cNvSpPr txBox="1"/>
          <p:nvPr/>
        </p:nvSpPr>
        <p:spPr>
          <a:xfrm>
            <a:off x="675457" y="4597267"/>
            <a:ext cx="3019734" cy="369332"/>
          </a:xfrm>
          <a:prstGeom prst="rect">
            <a:avLst/>
          </a:prstGeom>
          <a:noFill/>
        </p:spPr>
        <p:txBody>
          <a:bodyPr wrap="square" rtlCol="0">
            <a:spAutoFit/>
          </a:bodyPr>
          <a:lstStyle/>
          <a:p>
            <a:pPr algn="ctr" defTabSz="957263" fontAlgn="base">
              <a:spcBef>
                <a:spcPct val="0"/>
              </a:spcBef>
              <a:spcAft>
                <a:spcPct val="0"/>
              </a:spcAft>
            </a:pPr>
            <a:r>
              <a:rPr lang="en-GB" b="1" dirty="0">
                <a:solidFill>
                  <a:srgbClr val="00133A"/>
                </a:solidFill>
                <a:latin typeface="+mj-lt"/>
                <a:cs typeface="Arial" pitchFamily="34" charset="0"/>
              </a:rPr>
              <a:t>Under construction</a:t>
            </a:r>
          </a:p>
        </p:txBody>
      </p:sp>
      <p:sp>
        <p:nvSpPr>
          <p:cNvPr id="24" name="TextBox 23"/>
          <p:cNvSpPr txBox="1"/>
          <p:nvPr/>
        </p:nvSpPr>
        <p:spPr>
          <a:xfrm>
            <a:off x="4102154" y="4608342"/>
            <a:ext cx="3975045" cy="369332"/>
          </a:xfrm>
          <a:prstGeom prst="rect">
            <a:avLst/>
          </a:prstGeom>
          <a:noFill/>
        </p:spPr>
        <p:txBody>
          <a:bodyPr wrap="square" rtlCol="0">
            <a:spAutoFit/>
          </a:bodyPr>
          <a:lstStyle/>
          <a:p>
            <a:pPr algn="ctr" defTabSz="957263" fontAlgn="base">
              <a:spcBef>
                <a:spcPct val="0"/>
              </a:spcBef>
              <a:spcAft>
                <a:spcPct val="0"/>
              </a:spcAft>
            </a:pPr>
            <a:r>
              <a:rPr lang="en-GB" b="1" dirty="0">
                <a:solidFill>
                  <a:srgbClr val="00133A"/>
                </a:solidFill>
                <a:latin typeface="+mj-lt"/>
                <a:cs typeface="Arial" pitchFamily="34" charset="0"/>
              </a:rPr>
              <a:t>Generic Design Assessment achieved</a:t>
            </a:r>
          </a:p>
        </p:txBody>
      </p:sp>
      <p:grpSp>
        <p:nvGrpSpPr>
          <p:cNvPr id="27" name="Group 26"/>
          <p:cNvGrpSpPr/>
          <p:nvPr/>
        </p:nvGrpSpPr>
        <p:grpSpPr>
          <a:xfrm>
            <a:off x="9499560" y="5058561"/>
            <a:ext cx="1371524" cy="928521"/>
            <a:chOff x="3035593" y="5139228"/>
            <a:chExt cx="1371524" cy="928521"/>
          </a:xfrm>
        </p:grpSpPr>
        <p:cxnSp>
          <p:nvCxnSpPr>
            <p:cNvPr id="29" name="Straight Arrow Connector 28"/>
            <p:cNvCxnSpPr>
              <a:stCxn id="30" idx="0"/>
            </p:cNvCxnSpPr>
            <p:nvPr/>
          </p:nvCxnSpPr>
          <p:spPr>
            <a:xfrm flipV="1">
              <a:off x="3721355" y="5139228"/>
              <a:ext cx="0" cy="493838"/>
            </a:xfrm>
            <a:prstGeom prst="straightConnector1">
              <a:avLst/>
            </a:prstGeom>
            <a:ln>
              <a:solidFill>
                <a:srgbClr val="004487"/>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035593" y="5633066"/>
              <a:ext cx="1371524" cy="434683"/>
            </a:xfrm>
            <a:prstGeom prst="roundRect">
              <a:avLst/>
            </a:prstGeom>
            <a:solidFill>
              <a:srgbClr val="003BB0">
                <a:alpha val="39000"/>
              </a:srgbClr>
            </a:solidFill>
            <a:ln w="9525">
              <a:solidFill>
                <a:srgbClr val="00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263" fontAlgn="base">
                <a:spcBef>
                  <a:spcPct val="0"/>
                </a:spcBef>
                <a:spcAft>
                  <a:spcPct val="0"/>
                </a:spcAft>
              </a:pPr>
              <a:endParaRPr lang="en-GB" sz="1900" dirty="0">
                <a:solidFill>
                  <a:prstClr val="white"/>
                </a:solidFill>
              </a:endParaRPr>
            </a:p>
          </p:txBody>
        </p:sp>
        <p:pic>
          <p:nvPicPr>
            <p:cNvPr id="31" name="Picture 30"/>
            <p:cNvPicPr>
              <a:picLocks noChangeAspect="1"/>
            </p:cNvPicPr>
            <p:nvPr/>
          </p:nvPicPr>
          <p:blipFill>
            <a:blip r:embed="rId10"/>
            <a:stretch>
              <a:fillRect/>
            </a:stretch>
          </p:blipFill>
          <p:spPr>
            <a:xfrm>
              <a:off x="3114623" y="5702699"/>
              <a:ext cx="1213464" cy="322848"/>
            </a:xfrm>
            <a:prstGeom prst="rect">
              <a:avLst/>
            </a:prstGeom>
          </p:spPr>
        </p:pic>
      </p:grpSp>
      <p:grpSp>
        <p:nvGrpSpPr>
          <p:cNvPr id="33" name="Group 32"/>
          <p:cNvGrpSpPr/>
          <p:nvPr/>
        </p:nvGrpSpPr>
        <p:grpSpPr>
          <a:xfrm>
            <a:off x="5271915" y="5053782"/>
            <a:ext cx="1371524" cy="928521"/>
            <a:chOff x="3035593" y="5139228"/>
            <a:chExt cx="1371524" cy="928521"/>
          </a:xfrm>
        </p:grpSpPr>
        <p:cxnSp>
          <p:nvCxnSpPr>
            <p:cNvPr id="35" name="Straight Arrow Connector 34"/>
            <p:cNvCxnSpPr>
              <a:stCxn id="36" idx="0"/>
            </p:cNvCxnSpPr>
            <p:nvPr/>
          </p:nvCxnSpPr>
          <p:spPr>
            <a:xfrm flipV="1">
              <a:off x="3721355" y="5139228"/>
              <a:ext cx="0" cy="493838"/>
            </a:xfrm>
            <a:prstGeom prst="straightConnector1">
              <a:avLst/>
            </a:prstGeom>
            <a:ln>
              <a:solidFill>
                <a:srgbClr val="004487"/>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3035593" y="5633066"/>
              <a:ext cx="1371524" cy="434683"/>
            </a:xfrm>
            <a:prstGeom prst="roundRect">
              <a:avLst/>
            </a:prstGeom>
            <a:solidFill>
              <a:srgbClr val="003BB0">
                <a:alpha val="39000"/>
              </a:srgbClr>
            </a:solidFill>
            <a:ln w="9525">
              <a:solidFill>
                <a:srgbClr val="00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263" fontAlgn="base">
                <a:spcBef>
                  <a:spcPct val="0"/>
                </a:spcBef>
                <a:spcAft>
                  <a:spcPct val="0"/>
                </a:spcAft>
              </a:pPr>
              <a:endParaRPr lang="en-GB" sz="1900" dirty="0">
                <a:solidFill>
                  <a:prstClr val="white"/>
                </a:solidFill>
              </a:endParaRPr>
            </a:p>
          </p:txBody>
        </p:sp>
        <p:pic>
          <p:nvPicPr>
            <p:cNvPr id="37" name="Picture 36"/>
            <p:cNvPicPr>
              <a:picLocks noChangeAspect="1"/>
            </p:cNvPicPr>
            <p:nvPr/>
          </p:nvPicPr>
          <p:blipFill>
            <a:blip r:embed="rId10"/>
            <a:stretch>
              <a:fillRect/>
            </a:stretch>
          </p:blipFill>
          <p:spPr>
            <a:xfrm>
              <a:off x="3114623" y="5702699"/>
              <a:ext cx="1213464" cy="322848"/>
            </a:xfrm>
            <a:prstGeom prst="rect">
              <a:avLst/>
            </a:prstGeom>
          </p:spPr>
        </p:pic>
      </p:grpSp>
      <p:grpSp>
        <p:nvGrpSpPr>
          <p:cNvPr id="26" name="Group 25">
            <a:extLst>
              <a:ext uri="{FF2B5EF4-FFF2-40B4-BE49-F238E27FC236}">
                <a16:creationId xmlns:a16="http://schemas.microsoft.com/office/drawing/2014/main" xmlns="" id="{4340FA2B-F950-4FFA-A674-5B25AA19EDE9}"/>
              </a:ext>
            </a:extLst>
          </p:cNvPr>
          <p:cNvGrpSpPr/>
          <p:nvPr/>
        </p:nvGrpSpPr>
        <p:grpSpPr>
          <a:xfrm>
            <a:off x="1171996" y="5011580"/>
            <a:ext cx="1371524" cy="928521"/>
            <a:chOff x="3035593" y="5139228"/>
            <a:chExt cx="1371524" cy="928521"/>
          </a:xfrm>
        </p:grpSpPr>
        <p:cxnSp>
          <p:nvCxnSpPr>
            <p:cNvPr id="28" name="Straight Arrow Connector 27">
              <a:extLst>
                <a:ext uri="{FF2B5EF4-FFF2-40B4-BE49-F238E27FC236}">
                  <a16:creationId xmlns:a16="http://schemas.microsoft.com/office/drawing/2014/main" xmlns="" id="{0BCCB8EB-6671-4726-96D3-53B219A0306B}"/>
                </a:ext>
              </a:extLst>
            </p:cNvPr>
            <p:cNvCxnSpPr>
              <a:stCxn id="32" idx="0"/>
            </p:cNvCxnSpPr>
            <p:nvPr/>
          </p:nvCxnSpPr>
          <p:spPr>
            <a:xfrm flipV="1">
              <a:off x="3721355" y="5139228"/>
              <a:ext cx="0" cy="493838"/>
            </a:xfrm>
            <a:prstGeom prst="straightConnector1">
              <a:avLst/>
            </a:prstGeom>
            <a:ln>
              <a:solidFill>
                <a:srgbClr val="004487"/>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5">
              <a:extLst>
                <a:ext uri="{FF2B5EF4-FFF2-40B4-BE49-F238E27FC236}">
                  <a16:creationId xmlns:a16="http://schemas.microsoft.com/office/drawing/2014/main" xmlns="" id="{9FCAC85F-7B6C-4EFE-858E-E2FF7DD12E8B}"/>
                </a:ext>
              </a:extLst>
            </p:cNvPr>
            <p:cNvSpPr/>
            <p:nvPr/>
          </p:nvSpPr>
          <p:spPr>
            <a:xfrm>
              <a:off x="3035593" y="5633066"/>
              <a:ext cx="1371524" cy="434683"/>
            </a:xfrm>
            <a:prstGeom prst="roundRect">
              <a:avLst/>
            </a:prstGeom>
            <a:solidFill>
              <a:srgbClr val="003BB0">
                <a:alpha val="39000"/>
              </a:srgbClr>
            </a:solidFill>
            <a:ln w="9525">
              <a:solidFill>
                <a:srgbClr val="00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263" fontAlgn="base">
                <a:spcBef>
                  <a:spcPct val="0"/>
                </a:spcBef>
                <a:spcAft>
                  <a:spcPct val="0"/>
                </a:spcAft>
              </a:pPr>
              <a:endParaRPr lang="en-GB" sz="1900" dirty="0">
                <a:solidFill>
                  <a:prstClr val="white"/>
                </a:solidFill>
              </a:endParaRPr>
            </a:p>
          </p:txBody>
        </p:sp>
        <p:pic>
          <p:nvPicPr>
            <p:cNvPr id="34" name="Picture 33">
              <a:extLst>
                <a:ext uri="{FF2B5EF4-FFF2-40B4-BE49-F238E27FC236}">
                  <a16:creationId xmlns:a16="http://schemas.microsoft.com/office/drawing/2014/main" xmlns="" id="{FB1BB41F-282D-4BFF-88D4-F1867E60B438}"/>
                </a:ext>
              </a:extLst>
            </p:cNvPr>
            <p:cNvPicPr>
              <a:picLocks noChangeAspect="1"/>
            </p:cNvPicPr>
            <p:nvPr/>
          </p:nvPicPr>
          <p:blipFill>
            <a:blip r:embed="rId10"/>
            <a:stretch>
              <a:fillRect/>
            </a:stretch>
          </p:blipFill>
          <p:spPr>
            <a:xfrm>
              <a:off x="3114623" y="5702699"/>
              <a:ext cx="1213464" cy="322848"/>
            </a:xfrm>
            <a:prstGeom prst="rect">
              <a:avLst/>
            </a:prstGeom>
          </p:spPr>
        </p:pic>
      </p:grpSp>
      <p:sp>
        <p:nvSpPr>
          <p:cNvPr id="2" name="TextBox 1">
            <a:extLst>
              <a:ext uri="{FF2B5EF4-FFF2-40B4-BE49-F238E27FC236}">
                <a16:creationId xmlns:a16="http://schemas.microsoft.com/office/drawing/2014/main" xmlns="" id="{FD0F0BBA-7009-4AE6-8F57-E6FE99AE99E0}"/>
              </a:ext>
            </a:extLst>
          </p:cNvPr>
          <p:cNvSpPr txBox="1"/>
          <p:nvPr/>
        </p:nvSpPr>
        <p:spPr>
          <a:xfrm>
            <a:off x="9395427" y="4614637"/>
            <a:ext cx="1598515" cy="369332"/>
          </a:xfrm>
          <a:prstGeom prst="rect">
            <a:avLst/>
          </a:prstGeom>
          <a:noFill/>
        </p:spPr>
        <p:txBody>
          <a:bodyPr wrap="none" rtlCol="0">
            <a:spAutoFit/>
          </a:bodyPr>
          <a:lstStyle/>
          <a:p>
            <a:r>
              <a:rPr lang="en-GB" b="1" dirty="0">
                <a:latin typeface="+mj-lt"/>
              </a:rPr>
              <a:t>Under review</a:t>
            </a:r>
          </a:p>
        </p:txBody>
      </p:sp>
    </p:spTree>
    <p:custDataLst>
      <p:tags r:id="rId1"/>
    </p:custDataLst>
    <p:extLst>
      <p:ext uri="{BB962C8B-B14F-4D97-AF65-F5344CB8AC3E}">
        <p14:creationId xmlns:p14="http://schemas.microsoft.com/office/powerpoint/2010/main" val="4054746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96531" y="465520"/>
            <a:ext cx="10515600" cy="483386"/>
          </a:xfrm>
        </p:spPr>
        <p:txBody>
          <a:bodyPr>
            <a:noAutofit/>
          </a:bodyPr>
          <a:lstStyle/>
          <a:p>
            <a:r>
              <a:rPr lang="en-US" b="1" dirty="0"/>
              <a:t>New Nuclear Build in the UK</a:t>
            </a:r>
            <a:endParaRPr lang="en-GB" b="1" dirty="0"/>
          </a:p>
        </p:txBody>
      </p:sp>
      <p:sp>
        <p:nvSpPr>
          <p:cNvPr id="7" name="Slide Number Placeholder 6"/>
          <p:cNvSpPr>
            <a:spLocks noGrp="1"/>
          </p:cNvSpPr>
          <p:nvPr>
            <p:ph type="sldNum" sz="quarter" idx="13"/>
          </p:nvPr>
        </p:nvSpPr>
        <p:spPr/>
        <p:txBody>
          <a:bodyPr/>
          <a:lstStyle/>
          <a:p>
            <a:fld id="{46527A4F-F006-4A52-A4C6-927B7B36351E}" type="slidenum">
              <a:rPr lang="en-GB" smtClean="0"/>
              <a:pPr/>
              <a:t>13</a:t>
            </a:fld>
            <a:endParaRPr lang="en-GB" dirty="0"/>
          </a:p>
        </p:txBody>
      </p:sp>
      <p:sp>
        <p:nvSpPr>
          <p:cNvPr id="21" name="TextBox 20"/>
          <p:cNvSpPr txBox="1"/>
          <p:nvPr/>
        </p:nvSpPr>
        <p:spPr>
          <a:xfrm>
            <a:off x="1420291" y="2383186"/>
            <a:ext cx="3019734" cy="338554"/>
          </a:xfrm>
          <a:prstGeom prst="rect">
            <a:avLst/>
          </a:prstGeom>
          <a:noFill/>
        </p:spPr>
        <p:txBody>
          <a:bodyPr wrap="square" rtlCol="0">
            <a:spAutoFit/>
          </a:bodyPr>
          <a:lstStyle/>
          <a:p>
            <a:pPr algn="ctr" defTabSz="957263" fontAlgn="base">
              <a:spcBef>
                <a:spcPct val="0"/>
              </a:spcBef>
              <a:spcAft>
                <a:spcPct val="0"/>
              </a:spcAft>
            </a:pPr>
            <a:r>
              <a:rPr lang="en-GB" sz="1600" b="1" dirty="0">
                <a:solidFill>
                  <a:srgbClr val="00133A"/>
                </a:solidFill>
                <a:latin typeface="+mj-lt"/>
                <a:cs typeface="Arial" pitchFamily="34" charset="0"/>
              </a:rPr>
              <a:t>Bradwell B Site –UK HPR1000  </a:t>
            </a:r>
          </a:p>
        </p:txBody>
      </p:sp>
      <p:sp>
        <p:nvSpPr>
          <p:cNvPr id="23" name="TextBox 22"/>
          <p:cNvSpPr txBox="1"/>
          <p:nvPr/>
        </p:nvSpPr>
        <p:spPr>
          <a:xfrm>
            <a:off x="1682537" y="5004509"/>
            <a:ext cx="3019734" cy="307777"/>
          </a:xfrm>
          <a:prstGeom prst="rect">
            <a:avLst/>
          </a:prstGeom>
          <a:noFill/>
        </p:spPr>
        <p:txBody>
          <a:bodyPr wrap="square" rtlCol="0">
            <a:spAutoFit/>
          </a:bodyPr>
          <a:lstStyle/>
          <a:p>
            <a:pPr defTabSz="957263" fontAlgn="base">
              <a:spcBef>
                <a:spcPct val="0"/>
              </a:spcBef>
              <a:spcAft>
                <a:spcPct val="0"/>
              </a:spcAft>
            </a:pPr>
            <a:r>
              <a:rPr lang="en-GB" sz="1400" b="1" dirty="0">
                <a:solidFill>
                  <a:srgbClr val="00133A"/>
                </a:solidFill>
                <a:latin typeface="+mj-lt"/>
                <a:cs typeface="Arial" pitchFamily="34" charset="0"/>
              </a:rPr>
              <a:t> CGN / </a:t>
            </a:r>
            <a:r>
              <a:rPr lang="en-GB" sz="1400" b="1" dirty="0" err="1">
                <a:solidFill>
                  <a:srgbClr val="00133A"/>
                </a:solidFill>
                <a:latin typeface="+mj-lt"/>
                <a:cs typeface="Arial" pitchFamily="34" charset="0"/>
              </a:rPr>
              <a:t>EdF</a:t>
            </a:r>
            <a:r>
              <a:rPr lang="en-GB" sz="1400" b="1" dirty="0">
                <a:solidFill>
                  <a:srgbClr val="00133A"/>
                </a:solidFill>
                <a:latin typeface="+mj-lt"/>
                <a:cs typeface="Arial" pitchFamily="34" charset="0"/>
              </a:rPr>
              <a:t> joint Venture</a:t>
            </a:r>
          </a:p>
        </p:txBody>
      </p:sp>
      <p:sp>
        <p:nvSpPr>
          <p:cNvPr id="24" name="TextBox 23"/>
          <p:cNvSpPr txBox="1"/>
          <p:nvPr/>
        </p:nvSpPr>
        <p:spPr>
          <a:xfrm>
            <a:off x="7454772" y="2329844"/>
            <a:ext cx="3298452" cy="338554"/>
          </a:xfrm>
          <a:prstGeom prst="rect">
            <a:avLst/>
          </a:prstGeom>
          <a:noFill/>
        </p:spPr>
        <p:txBody>
          <a:bodyPr wrap="square" rtlCol="0">
            <a:spAutoFit/>
          </a:bodyPr>
          <a:lstStyle/>
          <a:p>
            <a:pPr defTabSz="957263" fontAlgn="base">
              <a:spcBef>
                <a:spcPct val="0"/>
              </a:spcBef>
              <a:spcAft>
                <a:spcPct val="0"/>
              </a:spcAft>
            </a:pPr>
            <a:r>
              <a:rPr lang="en-GB" sz="1600" b="1" dirty="0">
                <a:solidFill>
                  <a:srgbClr val="00133A"/>
                </a:solidFill>
                <a:latin typeface="+mj-lt"/>
                <a:cs typeface="Arial" pitchFamily="34" charset="0"/>
              </a:rPr>
              <a:t>UK Advanced Modular Reactor</a:t>
            </a:r>
          </a:p>
        </p:txBody>
      </p:sp>
      <p:pic>
        <p:nvPicPr>
          <p:cNvPr id="2" name="Picture 1">
            <a:extLst>
              <a:ext uri="{FF2B5EF4-FFF2-40B4-BE49-F238E27FC236}">
                <a16:creationId xmlns:a16="http://schemas.microsoft.com/office/drawing/2014/main" xmlns="" id="{6BE5F3ED-CB7C-4A40-8C61-605AC938ABAE}"/>
              </a:ext>
            </a:extLst>
          </p:cNvPr>
          <p:cNvPicPr>
            <a:picLocks noChangeAspect="1"/>
          </p:cNvPicPr>
          <p:nvPr/>
        </p:nvPicPr>
        <p:blipFill>
          <a:blip r:embed="rId4"/>
          <a:stretch>
            <a:fillRect/>
          </a:stretch>
        </p:blipFill>
        <p:spPr>
          <a:xfrm>
            <a:off x="2101792" y="1037596"/>
            <a:ext cx="2181225" cy="1257300"/>
          </a:xfrm>
          <a:prstGeom prst="rect">
            <a:avLst/>
          </a:prstGeom>
        </p:spPr>
      </p:pic>
      <p:pic>
        <p:nvPicPr>
          <p:cNvPr id="3" name="Picture 2">
            <a:extLst>
              <a:ext uri="{FF2B5EF4-FFF2-40B4-BE49-F238E27FC236}">
                <a16:creationId xmlns:a16="http://schemas.microsoft.com/office/drawing/2014/main" xmlns="" id="{54777EAA-6A98-4671-8F9D-45346E6B182D}"/>
              </a:ext>
            </a:extLst>
          </p:cNvPr>
          <p:cNvPicPr>
            <a:picLocks noChangeAspect="1"/>
          </p:cNvPicPr>
          <p:nvPr/>
        </p:nvPicPr>
        <p:blipFill>
          <a:blip r:embed="rId5"/>
          <a:stretch>
            <a:fillRect/>
          </a:stretch>
        </p:blipFill>
        <p:spPr>
          <a:xfrm>
            <a:off x="1263283" y="2767258"/>
            <a:ext cx="3333750" cy="1857375"/>
          </a:xfrm>
          <a:prstGeom prst="rect">
            <a:avLst/>
          </a:prstGeom>
        </p:spPr>
      </p:pic>
      <p:sp>
        <p:nvSpPr>
          <p:cNvPr id="4" name="Rectangle 3">
            <a:extLst>
              <a:ext uri="{FF2B5EF4-FFF2-40B4-BE49-F238E27FC236}">
                <a16:creationId xmlns:a16="http://schemas.microsoft.com/office/drawing/2014/main" xmlns="" id="{577899AD-E475-42D7-9746-2D1C92463687}"/>
              </a:ext>
            </a:extLst>
          </p:cNvPr>
          <p:cNvSpPr/>
          <p:nvPr/>
        </p:nvSpPr>
        <p:spPr>
          <a:xfrm>
            <a:off x="5954331" y="2637621"/>
            <a:ext cx="6096000" cy="2585323"/>
          </a:xfrm>
          <a:prstGeom prst="rect">
            <a:avLst/>
          </a:prstGeom>
        </p:spPr>
        <p:txBody>
          <a:bodyPr>
            <a:spAutoFit/>
          </a:bodyPr>
          <a:lstStyle/>
          <a:p>
            <a:pPr algn="ctr"/>
            <a:r>
              <a:rPr lang="en-GB" dirty="0"/>
              <a:t>The Department for Business, Energy and Industrial Strategy (BEIS) is investing up to £44 million to establish an advanced modular reactor (AMR) feasibility and development programme.</a:t>
            </a:r>
          </a:p>
          <a:p>
            <a:pPr algn="ctr"/>
            <a:endParaRPr lang="en-GB" dirty="0"/>
          </a:p>
          <a:p>
            <a:pPr algn="ctr"/>
            <a:r>
              <a:rPr lang="en-GB" dirty="0"/>
              <a:t>AMRs are defined as a broad group of advanced nuclear reactors. AMRs differ from conventional reactors, which use pressurised or boiling water for primary cooling. They aim to maximise the amount of off-site factory fabrication and have increased functionality</a:t>
            </a:r>
          </a:p>
        </p:txBody>
      </p:sp>
      <p:pic>
        <p:nvPicPr>
          <p:cNvPr id="5" name="Picture 4">
            <a:extLst>
              <a:ext uri="{FF2B5EF4-FFF2-40B4-BE49-F238E27FC236}">
                <a16:creationId xmlns:a16="http://schemas.microsoft.com/office/drawing/2014/main" xmlns="" id="{3811CE15-2F07-42B1-AA47-5BBCA5E3EEAC}"/>
              </a:ext>
            </a:extLst>
          </p:cNvPr>
          <p:cNvPicPr>
            <a:picLocks noChangeAspect="1"/>
          </p:cNvPicPr>
          <p:nvPr/>
        </p:nvPicPr>
        <p:blipFill>
          <a:blip r:embed="rId6"/>
          <a:stretch>
            <a:fillRect/>
          </a:stretch>
        </p:blipFill>
        <p:spPr>
          <a:xfrm>
            <a:off x="7759345" y="1223649"/>
            <a:ext cx="1914525" cy="990600"/>
          </a:xfrm>
          <a:prstGeom prst="rect">
            <a:avLst/>
          </a:prstGeom>
        </p:spPr>
      </p:pic>
      <p:grpSp>
        <p:nvGrpSpPr>
          <p:cNvPr id="15" name="Group 14">
            <a:extLst>
              <a:ext uri="{FF2B5EF4-FFF2-40B4-BE49-F238E27FC236}">
                <a16:creationId xmlns:a16="http://schemas.microsoft.com/office/drawing/2014/main" xmlns="" id="{9A05D06B-A209-4037-90EC-8515BF481079}"/>
              </a:ext>
            </a:extLst>
          </p:cNvPr>
          <p:cNvGrpSpPr/>
          <p:nvPr/>
        </p:nvGrpSpPr>
        <p:grpSpPr>
          <a:xfrm>
            <a:off x="8030846" y="5312286"/>
            <a:ext cx="2722378" cy="947260"/>
            <a:chOff x="3035593" y="5120490"/>
            <a:chExt cx="2722378" cy="947260"/>
          </a:xfrm>
        </p:grpSpPr>
        <p:cxnSp>
          <p:nvCxnSpPr>
            <p:cNvPr id="16" name="Straight Arrow Connector 15">
              <a:extLst>
                <a:ext uri="{FF2B5EF4-FFF2-40B4-BE49-F238E27FC236}">
                  <a16:creationId xmlns:a16="http://schemas.microsoft.com/office/drawing/2014/main" xmlns="" id="{28CA5314-7F73-4F9D-8FDA-F35EB92B90A9}"/>
                </a:ext>
              </a:extLst>
            </p:cNvPr>
            <p:cNvCxnSpPr>
              <a:cxnSpLocks/>
              <a:stCxn id="17" idx="0"/>
            </p:cNvCxnSpPr>
            <p:nvPr/>
          </p:nvCxnSpPr>
          <p:spPr>
            <a:xfrm flipV="1">
              <a:off x="4396782" y="5120490"/>
              <a:ext cx="0" cy="153890"/>
            </a:xfrm>
            <a:prstGeom prst="straightConnector1">
              <a:avLst/>
            </a:prstGeom>
            <a:ln>
              <a:solidFill>
                <a:srgbClr val="004487"/>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29">
              <a:extLst>
                <a:ext uri="{FF2B5EF4-FFF2-40B4-BE49-F238E27FC236}">
                  <a16:creationId xmlns:a16="http://schemas.microsoft.com/office/drawing/2014/main" xmlns="" id="{71F0D82A-404D-4134-BF3B-30D645883DC7}"/>
                </a:ext>
              </a:extLst>
            </p:cNvPr>
            <p:cNvSpPr/>
            <p:nvPr/>
          </p:nvSpPr>
          <p:spPr>
            <a:xfrm>
              <a:off x="3035593" y="5274380"/>
              <a:ext cx="2722378" cy="793370"/>
            </a:xfrm>
            <a:prstGeom prst="roundRect">
              <a:avLst/>
            </a:prstGeom>
            <a:solidFill>
              <a:srgbClr val="003BB0">
                <a:alpha val="39000"/>
              </a:srgbClr>
            </a:solidFill>
            <a:ln w="9525">
              <a:solidFill>
                <a:srgbClr val="00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263" fontAlgn="base">
                <a:spcBef>
                  <a:spcPct val="0"/>
                </a:spcBef>
                <a:spcAft>
                  <a:spcPct val="0"/>
                </a:spcAft>
              </a:pPr>
              <a:endParaRPr lang="en-GB" sz="1900">
                <a:solidFill>
                  <a:prstClr val="white"/>
                </a:solidFill>
              </a:endParaRPr>
            </a:p>
          </p:txBody>
        </p:sp>
        <p:pic>
          <p:nvPicPr>
            <p:cNvPr id="18" name="Picture 17">
              <a:extLst>
                <a:ext uri="{FF2B5EF4-FFF2-40B4-BE49-F238E27FC236}">
                  <a16:creationId xmlns:a16="http://schemas.microsoft.com/office/drawing/2014/main" xmlns="" id="{1D44ED9A-EE05-4B90-9AB4-9D1FAD23132E}"/>
                </a:ext>
              </a:extLst>
            </p:cNvPr>
            <p:cNvPicPr>
              <a:picLocks noChangeAspect="1"/>
            </p:cNvPicPr>
            <p:nvPr/>
          </p:nvPicPr>
          <p:blipFill>
            <a:blip r:embed="rId7"/>
            <a:stretch>
              <a:fillRect/>
            </a:stretch>
          </p:blipFill>
          <p:spPr>
            <a:xfrm>
              <a:off x="3790050" y="5348217"/>
              <a:ext cx="1213464" cy="322848"/>
            </a:xfrm>
            <a:prstGeom prst="rect">
              <a:avLst/>
            </a:prstGeom>
          </p:spPr>
        </p:pic>
      </p:grpSp>
      <p:sp>
        <p:nvSpPr>
          <p:cNvPr id="19" name="TextBox 18">
            <a:extLst>
              <a:ext uri="{FF2B5EF4-FFF2-40B4-BE49-F238E27FC236}">
                <a16:creationId xmlns:a16="http://schemas.microsoft.com/office/drawing/2014/main" xmlns="" id="{B8DA7477-1FD7-47F4-A7D6-9294898FD548}"/>
              </a:ext>
            </a:extLst>
          </p:cNvPr>
          <p:cNvSpPr txBox="1"/>
          <p:nvPr/>
        </p:nvSpPr>
        <p:spPr>
          <a:xfrm>
            <a:off x="8428649" y="5736325"/>
            <a:ext cx="1926771" cy="369332"/>
          </a:xfrm>
          <a:prstGeom prst="rect">
            <a:avLst/>
          </a:prstGeom>
          <a:noFill/>
        </p:spPr>
        <p:txBody>
          <a:bodyPr wrap="square" rtlCol="0">
            <a:spAutoFit/>
          </a:bodyPr>
          <a:lstStyle/>
          <a:p>
            <a:r>
              <a:rPr lang="en-GB" dirty="0"/>
              <a:t>Technical Assessor</a:t>
            </a:r>
          </a:p>
        </p:txBody>
      </p:sp>
    </p:spTree>
    <p:custDataLst>
      <p:tags r:id="rId1"/>
    </p:custDataLst>
    <p:extLst>
      <p:ext uri="{BB962C8B-B14F-4D97-AF65-F5344CB8AC3E}">
        <p14:creationId xmlns:p14="http://schemas.microsoft.com/office/powerpoint/2010/main" val="1681609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89" y="465520"/>
            <a:ext cx="10515600" cy="483386"/>
          </a:xfrm>
        </p:spPr>
        <p:txBody>
          <a:bodyPr>
            <a:noAutofit/>
          </a:bodyPr>
          <a:lstStyle/>
          <a:p>
            <a:r>
              <a:rPr lang="da-DK" sz="3000" dirty="0"/>
              <a:t>Generic Design Assessment (GDA) – Experience   </a:t>
            </a:r>
          </a:p>
        </p:txBody>
      </p:sp>
      <p:pic>
        <p:nvPicPr>
          <p:cNvPr id="5" name="Picture 30" descr="logo-edf-energy"/>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16959" y="2243119"/>
            <a:ext cx="5429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1339" y="23163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8" descr="C:\Users\william.pearson\Desktop\untitl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0745" y="2786044"/>
            <a:ext cx="124874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5"/>
          <p:cNvGrpSpPr>
            <a:grpSpLocks/>
          </p:cNvGrpSpPr>
          <p:nvPr/>
        </p:nvGrpSpPr>
        <p:grpSpPr bwMode="auto">
          <a:xfrm>
            <a:off x="363661" y="1348127"/>
            <a:ext cx="2186516" cy="755651"/>
            <a:chOff x="805228" y="1617249"/>
            <a:chExt cx="2185145" cy="525126"/>
          </a:xfrm>
          <a:solidFill>
            <a:srgbClr val="598A1F"/>
          </a:solidFill>
        </p:grpSpPr>
        <p:sp>
          <p:nvSpPr>
            <p:cNvPr id="12" name="Rectangle 11"/>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3" name="Rectangle 12"/>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Mechanical Engineering</a:t>
              </a:r>
            </a:p>
          </p:txBody>
        </p:sp>
      </p:grpSp>
      <p:grpSp>
        <p:nvGrpSpPr>
          <p:cNvPr id="14" name="Group 15"/>
          <p:cNvGrpSpPr>
            <a:grpSpLocks/>
          </p:cNvGrpSpPr>
          <p:nvPr/>
        </p:nvGrpSpPr>
        <p:grpSpPr bwMode="auto">
          <a:xfrm>
            <a:off x="6605280" y="1348126"/>
            <a:ext cx="2186516" cy="755651"/>
            <a:chOff x="805228" y="1617249"/>
            <a:chExt cx="2185145" cy="525126"/>
          </a:xfrm>
          <a:solidFill>
            <a:srgbClr val="598A1F"/>
          </a:solidFill>
        </p:grpSpPr>
        <p:sp>
          <p:nvSpPr>
            <p:cNvPr id="15" name="Rectangle 14"/>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6" name="Rectangle 15"/>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Internal / External Hazards</a:t>
              </a:r>
            </a:p>
          </p:txBody>
        </p:sp>
      </p:grpSp>
      <p:grpSp>
        <p:nvGrpSpPr>
          <p:cNvPr id="17" name="Group 15"/>
          <p:cNvGrpSpPr>
            <a:grpSpLocks/>
          </p:cNvGrpSpPr>
          <p:nvPr/>
        </p:nvGrpSpPr>
        <p:grpSpPr bwMode="auto">
          <a:xfrm>
            <a:off x="3489841" y="1348125"/>
            <a:ext cx="2186516" cy="755651"/>
            <a:chOff x="805228" y="1617249"/>
            <a:chExt cx="2185145" cy="525126"/>
          </a:xfrm>
          <a:solidFill>
            <a:srgbClr val="598A1F"/>
          </a:solidFill>
        </p:grpSpPr>
        <p:sp>
          <p:nvSpPr>
            <p:cNvPr id="18" name="Rectangle 17"/>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Rectangle 18"/>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Process Engineering</a:t>
              </a:r>
            </a:p>
          </p:txBody>
        </p:sp>
      </p:grpSp>
      <p:grpSp>
        <p:nvGrpSpPr>
          <p:cNvPr id="20" name="Group 15"/>
          <p:cNvGrpSpPr>
            <a:grpSpLocks/>
          </p:cNvGrpSpPr>
          <p:nvPr/>
        </p:nvGrpSpPr>
        <p:grpSpPr bwMode="auto">
          <a:xfrm>
            <a:off x="9586056" y="1348125"/>
            <a:ext cx="2186516" cy="755651"/>
            <a:chOff x="805228" y="1617249"/>
            <a:chExt cx="2185145" cy="525126"/>
          </a:xfrm>
          <a:solidFill>
            <a:srgbClr val="598A1F"/>
          </a:solidFill>
        </p:grpSpPr>
        <p:sp>
          <p:nvSpPr>
            <p:cNvPr id="21" name="Rectangle 20"/>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2" name="Rectangle 21"/>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Decommissioning</a:t>
              </a:r>
            </a:p>
          </p:txBody>
        </p:sp>
      </p:grpSp>
      <p:cxnSp>
        <p:nvCxnSpPr>
          <p:cNvPr id="23" name="Straight Connector 22"/>
          <p:cNvCxnSpPr/>
          <p:nvPr/>
        </p:nvCxnSpPr>
        <p:spPr>
          <a:xfrm flipV="1">
            <a:off x="1172601" y="4924278"/>
            <a:ext cx="0" cy="70967"/>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03780" y="23163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27395" y="23163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56459" y="23163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a:spLocks noChangeArrowheads="1"/>
          </p:cNvSpPr>
          <p:nvPr/>
        </p:nvSpPr>
        <p:spPr bwMode="auto">
          <a:xfrm>
            <a:off x="135733" y="3138469"/>
            <a:ext cx="2677584" cy="26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Embedded Pipe work design philosophy</a:t>
            </a:r>
          </a:p>
          <a:p>
            <a:pPr algn="ctr" defTabSz="914377">
              <a:lnSpc>
                <a:spcPct val="90000"/>
              </a:lnSpc>
              <a:spcBef>
                <a:spcPct val="35000"/>
              </a:spcBef>
              <a:buClr>
                <a:srgbClr val="004489"/>
              </a:buClr>
            </a:pPr>
            <a:endParaRPr lang="en-GB" altLang="en-US" sz="20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Penetration design philosophy </a:t>
            </a:r>
          </a:p>
          <a:p>
            <a:pPr algn="ctr" defTabSz="914377">
              <a:lnSpc>
                <a:spcPct val="90000"/>
              </a:lnSpc>
              <a:spcBef>
                <a:spcPct val="35000"/>
              </a:spcBef>
              <a:buClr>
                <a:srgbClr val="004489"/>
              </a:buClr>
            </a:pPr>
            <a:endParaRPr lang="en-GB" altLang="en-US" sz="20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RCCV shielding design for penetrations </a:t>
            </a:r>
            <a:endParaRPr lang="en-GB" altLang="en-US" sz="1333" dirty="0">
              <a:solidFill>
                <a:srgbClr val="000000"/>
              </a:solidFill>
              <a:latin typeface="Vinci Serif"/>
              <a:cs typeface="Arial" pitchFamily="34" charset="0"/>
            </a:endParaRPr>
          </a:p>
          <a:p>
            <a:pPr algn="ctr" defTabSz="914377">
              <a:lnSpc>
                <a:spcPct val="90000"/>
              </a:lnSpc>
              <a:spcBef>
                <a:spcPct val="35000"/>
              </a:spcBef>
              <a:buClr>
                <a:srgbClr val="004489"/>
              </a:buClr>
            </a:pPr>
            <a:endParaRPr lang="en-GB" altLang="en-US" sz="1867" b="1" dirty="0">
              <a:solidFill>
                <a:srgbClr val="000000"/>
              </a:solidFill>
              <a:latin typeface="Vinci Serif"/>
              <a:cs typeface="Arial" pitchFamily="34" charset="0"/>
            </a:endParaRPr>
          </a:p>
        </p:txBody>
      </p:sp>
      <p:sp>
        <p:nvSpPr>
          <p:cNvPr id="28" name="Rectangle 27"/>
          <p:cNvSpPr>
            <a:spLocks noChangeArrowheads="1"/>
          </p:cNvSpPr>
          <p:nvPr/>
        </p:nvSpPr>
        <p:spPr bwMode="auto">
          <a:xfrm>
            <a:off x="3278983" y="3138469"/>
            <a:ext cx="2677584" cy="26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Chemical engineering philosophy for plant and equipment</a:t>
            </a:r>
          </a:p>
          <a:p>
            <a:pPr algn="ctr" defTabSz="914377">
              <a:lnSpc>
                <a:spcPct val="90000"/>
              </a:lnSpc>
              <a:spcBef>
                <a:spcPct val="35000"/>
              </a:spcBef>
              <a:buClr>
                <a:srgbClr val="004489"/>
              </a:buClr>
            </a:pPr>
            <a:endParaRPr lang="en-GB" altLang="en-US" sz="2000" dirty="0">
              <a:solidFill>
                <a:srgbClr val="000000"/>
              </a:solidFill>
              <a:latin typeface="Vinci Serif"/>
              <a:cs typeface="Vinci Sans"/>
            </a:endParaRPr>
          </a:p>
          <a:p>
            <a:pPr algn="ctr" defTabSz="914377">
              <a:lnSpc>
                <a:spcPct val="90000"/>
              </a:lnSpc>
              <a:spcBef>
                <a:spcPct val="35000"/>
              </a:spcBef>
              <a:buClr>
                <a:srgbClr val="004489"/>
              </a:buClr>
            </a:pPr>
            <a:r>
              <a:rPr lang="en-GB" altLang="en-US" sz="2000" dirty="0">
                <a:solidFill>
                  <a:srgbClr val="000000"/>
                </a:solidFill>
                <a:latin typeface="Vinci Serif"/>
                <a:cs typeface="Vinci Sans"/>
              </a:rPr>
              <a:t>Initial Plant and Instrumentation Diagrams (P&amp;IDs) </a:t>
            </a:r>
            <a:endParaRPr lang="en-GB" altLang="en-US" sz="1333" dirty="0">
              <a:solidFill>
                <a:srgbClr val="000000"/>
              </a:solidFill>
              <a:latin typeface="Vinci Serif"/>
              <a:cs typeface="Arial" pitchFamily="34" charset="0"/>
            </a:endParaRPr>
          </a:p>
          <a:p>
            <a:pPr algn="ctr" defTabSz="914377">
              <a:lnSpc>
                <a:spcPct val="90000"/>
              </a:lnSpc>
              <a:spcBef>
                <a:spcPct val="35000"/>
              </a:spcBef>
              <a:buClr>
                <a:srgbClr val="004489"/>
              </a:buClr>
            </a:pPr>
            <a:endParaRPr lang="en-GB" altLang="en-US" sz="1867" b="1" dirty="0">
              <a:solidFill>
                <a:srgbClr val="000000"/>
              </a:solidFill>
              <a:latin typeface="Vinci Serif"/>
              <a:cs typeface="Arial" pitchFamily="34" charset="0"/>
            </a:endParaRPr>
          </a:p>
        </p:txBody>
      </p:sp>
      <p:sp>
        <p:nvSpPr>
          <p:cNvPr id="29" name="Rectangle 28"/>
          <p:cNvSpPr>
            <a:spLocks noChangeArrowheads="1"/>
          </p:cNvSpPr>
          <p:nvPr/>
        </p:nvSpPr>
        <p:spPr bwMode="auto">
          <a:xfrm>
            <a:off x="6422233" y="3597913"/>
            <a:ext cx="2677584" cy="219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Experience personnel with authorship of the PCSR  of all three reactor designs:</a:t>
            </a:r>
          </a:p>
          <a:p>
            <a:pPr algn="ctr" defTabSz="914377">
              <a:lnSpc>
                <a:spcPct val="90000"/>
              </a:lnSpc>
              <a:spcBef>
                <a:spcPct val="35000"/>
              </a:spcBef>
              <a:buClr>
                <a:srgbClr val="004489"/>
              </a:buClr>
            </a:pPr>
            <a:endParaRPr lang="en-GB" altLang="en-US" sz="20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EPR / ABWR / AP1000</a:t>
            </a:r>
            <a:endParaRPr lang="en-GB" altLang="en-US" sz="1867" b="1" dirty="0">
              <a:solidFill>
                <a:srgbClr val="000000"/>
              </a:solidFill>
              <a:latin typeface="Vinci Serif"/>
              <a:cs typeface="Arial" pitchFamily="34" charset="0"/>
            </a:endParaRPr>
          </a:p>
        </p:txBody>
      </p:sp>
      <p:sp>
        <p:nvSpPr>
          <p:cNvPr id="31" name="Rectangle 30"/>
          <p:cNvSpPr>
            <a:spLocks noChangeArrowheads="1"/>
          </p:cNvSpPr>
          <p:nvPr/>
        </p:nvSpPr>
        <p:spPr bwMode="auto">
          <a:xfrm>
            <a:off x="9359334" y="3100368"/>
            <a:ext cx="2677584" cy="26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Peer review of PCSR Chapter 31 topic reports</a:t>
            </a:r>
          </a:p>
          <a:p>
            <a:pPr algn="ctr" defTabSz="914377">
              <a:lnSpc>
                <a:spcPct val="90000"/>
              </a:lnSpc>
              <a:spcBef>
                <a:spcPct val="35000"/>
              </a:spcBef>
              <a:buClr>
                <a:srgbClr val="004489"/>
              </a:buClr>
            </a:pPr>
            <a:endParaRPr lang="en-GB" altLang="en-US" sz="2000" dirty="0">
              <a:solidFill>
                <a:srgbClr val="000000"/>
              </a:solidFill>
              <a:latin typeface="Vinci Serif"/>
              <a:cs typeface="Vinci Sans"/>
            </a:endParaRPr>
          </a:p>
          <a:p>
            <a:pPr algn="ctr" defTabSz="914377">
              <a:lnSpc>
                <a:spcPct val="90000"/>
              </a:lnSpc>
              <a:spcBef>
                <a:spcPct val="35000"/>
              </a:spcBef>
              <a:buClr>
                <a:srgbClr val="004489"/>
              </a:buClr>
            </a:pPr>
            <a:r>
              <a:rPr lang="en-GB" altLang="en-US" sz="2000" dirty="0">
                <a:solidFill>
                  <a:srgbClr val="000000"/>
                </a:solidFill>
                <a:latin typeface="Vinci Serif"/>
                <a:cs typeface="Vinci Sans"/>
              </a:rPr>
              <a:t>Assessing the underpinning behind the Claims, Argument and Evidence (CAE) approach  </a:t>
            </a:r>
            <a:endParaRPr lang="en-GB" altLang="en-US" sz="1333" dirty="0">
              <a:solidFill>
                <a:srgbClr val="000000"/>
              </a:solidFill>
              <a:latin typeface="Vinci Serif"/>
              <a:cs typeface="Arial" pitchFamily="34" charset="0"/>
            </a:endParaRPr>
          </a:p>
          <a:p>
            <a:pPr algn="ctr" defTabSz="914377">
              <a:lnSpc>
                <a:spcPct val="90000"/>
              </a:lnSpc>
              <a:spcBef>
                <a:spcPct val="35000"/>
              </a:spcBef>
              <a:buClr>
                <a:srgbClr val="004489"/>
              </a:buClr>
            </a:pPr>
            <a:endParaRPr lang="en-GB" altLang="en-US" sz="1867" b="1" dirty="0">
              <a:solidFill>
                <a:srgbClr val="000000"/>
              </a:solidFill>
              <a:latin typeface="Vinci Serif"/>
              <a:cs typeface="Arial" pitchFamily="34" charset="0"/>
            </a:endParaRPr>
          </a:p>
        </p:txBody>
      </p:sp>
    </p:spTree>
    <p:custDataLst>
      <p:tags r:id="rId1"/>
    </p:custDataLst>
    <p:extLst>
      <p:ext uri="{BB962C8B-B14F-4D97-AF65-F5344CB8AC3E}">
        <p14:creationId xmlns:p14="http://schemas.microsoft.com/office/powerpoint/2010/main" val="4263247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89" y="465520"/>
            <a:ext cx="10515600" cy="483386"/>
          </a:xfrm>
        </p:spPr>
        <p:txBody>
          <a:bodyPr>
            <a:noAutofit/>
          </a:bodyPr>
          <a:lstStyle/>
          <a:p>
            <a:r>
              <a:rPr lang="da-DK" sz="3000" dirty="0"/>
              <a:t>GDA – Experience continued   </a:t>
            </a:r>
          </a:p>
        </p:txBody>
      </p:sp>
      <p:pic>
        <p:nvPicPr>
          <p:cNvPr id="5" name="Picture 30" descr="logo-edf-energy"/>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5059" y="2281219"/>
            <a:ext cx="5429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9439" y="23544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8" descr="C:\Users\william.pearson\Desktop\untitl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8845" y="2824144"/>
            <a:ext cx="124874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5"/>
          <p:cNvGrpSpPr>
            <a:grpSpLocks/>
          </p:cNvGrpSpPr>
          <p:nvPr/>
        </p:nvGrpSpPr>
        <p:grpSpPr bwMode="auto">
          <a:xfrm>
            <a:off x="401761" y="1386227"/>
            <a:ext cx="2186516" cy="755651"/>
            <a:chOff x="805228" y="1617249"/>
            <a:chExt cx="2185145" cy="525126"/>
          </a:xfrm>
          <a:solidFill>
            <a:srgbClr val="598A1F"/>
          </a:solidFill>
        </p:grpSpPr>
        <p:sp>
          <p:nvSpPr>
            <p:cNvPr id="12" name="Rectangle 11"/>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3" name="Rectangle 12"/>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Radiation Protection Support</a:t>
              </a:r>
            </a:p>
          </p:txBody>
        </p:sp>
      </p:grpSp>
      <p:grpSp>
        <p:nvGrpSpPr>
          <p:cNvPr id="14" name="Group 15"/>
          <p:cNvGrpSpPr>
            <a:grpSpLocks/>
          </p:cNvGrpSpPr>
          <p:nvPr/>
        </p:nvGrpSpPr>
        <p:grpSpPr bwMode="auto">
          <a:xfrm>
            <a:off x="6643380" y="1386226"/>
            <a:ext cx="2186516" cy="755651"/>
            <a:chOff x="805228" y="1617249"/>
            <a:chExt cx="2185145" cy="525126"/>
          </a:xfrm>
          <a:solidFill>
            <a:srgbClr val="598A1F"/>
          </a:solidFill>
        </p:grpSpPr>
        <p:sp>
          <p:nvSpPr>
            <p:cNvPr id="15" name="Rectangle 14"/>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6" name="Rectangle 15"/>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Safety Case Production</a:t>
              </a:r>
            </a:p>
          </p:txBody>
        </p:sp>
      </p:grpSp>
      <p:grpSp>
        <p:nvGrpSpPr>
          <p:cNvPr id="17" name="Group 15"/>
          <p:cNvGrpSpPr>
            <a:grpSpLocks/>
          </p:cNvGrpSpPr>
          <p:nvPr/>
        </p:nvGrpSpPr>
        <p:grpSpPr bwMode="auto">
          <a:xfrm>
            <a:off x="3527941" y="1386225"/>
            <a:ext cx="2186516" cy="755651"/>
            <a:chOff x="805228" y="1617249"/>
            <a:chExt cx="2185145" cy="525126"/>
          </a:xfrm>
          <a:solidFill>
            <a:srgbClr val="598A1F"/>
          </a:solidFill>
        </p:grpSpPr>
        <p:sp>
          <p:nvSpPr>
            <p:cNvPr id="18" name="Rectangle 17"/>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Rectangle 18"/>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Ventilation Design</a:t>
              </a:r>
            </a:p>
          </p:txBody>
        </p:sp>
      </p:grpSp>
      <p:grpSp>
        <p:nvGrpSpPr>
          <p:cNvPr id="20" name="Group 15"/>
          <p:cNvGrpSpPr>
            <a:grpSpLocks/>
          </p:cNvGrpSpPr>
          <p:nvPr/>
        </p:nvGrpSpPr>
        <p:grpSpPr bwMode="auto">
          <a:xfrm>
            <a:off x="9624156" y="1386225"/>
            <a:ext cx="2186516" cy="755651"/>
            <a:chOff x="805228" y="1617249"/>
            <a:chExt cx="2185145" cy="525126"/>
          </a:xfrm>
          <a:solidFill>
            <a:srgbClr val="598A1F"/>
          </a:solidFill>
        </p:grpSpPr>
        <p:sp>
          <p:nvSpPr>
            <p:cNvPr id="21" name="Rectangle 20"/>
            <p:cNvSpPr/>
            <p:nvPr/>
          </p:nvSpPr>
          <p:spPr>
            <a:xfrm>
              <a:off x="805228" y="1617249"/>
              <a:ext cx="2185145" cy="525126"/>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2" name="Rectangle 21"/>
            <p:cNvSpPr/>
            <p:nvPr/>
          </p:nvSpPr>
          <p:spPr>
            <a:xfrm>
              <a:off x="805228" y="1617249"/>
              <a:ext cx="2185145" cy="525126"/>
            </a:xfrm>
            <a:prstGeom prst="rect">
              <a:avLst/>
            </a:prstGeom>
            <a:grpFill/>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755632" fontAlgn="base">
                <a:lnSpc>
                  <a:spcPct val="90000"/>
                </a:lnSpc>
                <a:spcBef>
                  <a:spcPct val="0"/>
                </a:spcBef>
                <a:spcAft>
                  <a:spcPct val="5000"/>
                </a:spcAft>
                <a:defRPr/>
              </a:pPr>
              <a:r>
                <a:rPr lang="en-GB" sz="1700" dirty="0">
                  <a:solidFill>
                    <a:prstClr val="white"/>
                  </a:solidFill>
                </a:rPr>
                <a:t>Radioactive Waste Management</a:t>
              </a:r>
            </a:p>
          </p:txBody>
        </p:sp>
      </p:grpSp>
      <p:cxnSp>
        <p:nvCxnSpPr>
          <p:cNvPr id="23" name="Straight Connector 22"/>
          <p:cNvCxnSpPr/>
          <p:nvPr/>
        </p:nvCxnSpPr>
        <p:spPr>
          <a:xfrm flipV="1">
            <a:off x="1210701" y="5057628"/>
            <a:ext cx="0" cy="70967"/>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1880" y="23544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5495" y="23544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94559" y="2354494"/>
            <a:ext cx="1245710" cy="3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928" y="2824144"/>
            <a:ext cx="1646181" cy="518624"/>
          </a:xfrm>
          <a:prstGeom prst="rect">
            <a:avLst/>
          </a:prstGeom>
        </p:spPr>
      </p:pic>
      <p:sp>
        <p:nvSpPr>
          <p:cNvPr id="29" name="Rectangle 28"/>
          <p:cNvSpPr>
            <a:spLocks noChangeArrowheads="1"/>
          </p:cNvSpPr>
          <p:nvPr/>
        </p:nvSpPr>
        <p:spPr bwMode="auto">
          <a:xfrm>
            <a:off x="156226" y="3559812"/>
            <a:ext cx="2677584" cy="25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Radiation Protection Advisors (RPAs) supporting design and safety meetings (e.g. HAZOPs).</a:t>
            </a:r>
          </a:p>
          <a:p>
            <a:pPr algn="ctr" defTabSz="914377">
              <a:lnSpc>
                <a:spcPct val="90000"/>
              </a:lnSpc>
              <a:spcBef>
                <a:spcPct val="35000"/>
              </a:spcBef>
              <a:buClr>
                <a:srgbClr val="004489"/>
              </a:buClr>
            </a:pPr>
            <a:endParaRPr lang="en-GB" altLang="en-US" sz="1400" dirty="0">
              <a:solidFill>
                <a:srgbClr val="000000"/>
              </a:solidFill>
              <a:latin typeface="Vinci Serif"/>
              <a:cs typeface="Vinci Sans"/>
            </a:endParaRPr>
          </a:p>
          <a:p>
            <a:pPr algn="ctr" defTabSz="914377">
              <a:lnSpc>
                <a:spcPct val="90000"/>
              </a:lnSpc>
              <a:spcBef>
                <a:spcPct val="35000"/>
              </a:spcBef>
              <a:buClr>
                <a:srgbClr val="004489"/>
              </a:buClr>
            </a:pPr>
            <a:r>
              <a:rPr lang="en-GB" altLang="en-US" sz="2000" dirty="0">
                <a:solidFill>
                  <a:srgbClr val="000000"/>
                </a:solidFill>
                <a:latin typeface="Vinci Serif"/>
                <a:cs typeface="Vinci Sans"/>
              </a:rPr>
              <a:t>Established framework support to the ONR </a:t>
            </a:r>
            <a:endParaRPr lang="en-GB" altLang="en-US" sz="1867" b="1" dirty="0">
              <a:solidFill>
                <a:srgbClr val="000000"/>
              </a:solidFill>
              <a:latin typeface="Vinci Serif"/>
              <a:cs typeface="Arial" pitchFamily="34" charset="0"/>
            </a:endParaRPr>
          </a:p>
        </p:txBody>
      </p:sp>
      <p:sp>
        <p:nvSpPr>
          <p:cNvPr id="30" name="Rectangle 29"/>
          <p:cNvSpPr>
            <a:spLocks noChangeArrowheads="1"/>
          </p:cNvSpPr>
          <p:nvPr/>
        </p:nvSpPr>
        <p:spPr bwMode="auto">
          <a:xfrm>
            <a:off x="3372584" y="3063391"/>
            <a:ext cx="2677584" cy="270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Complete design of the vessel ventilation systems relating to the radioactive waste systems</a:t>
            </a:r>
          </a:p>
          <a:p>
            <a:pPr algn="ctr" defTabSz="914377">
              <a:lnSpc>
                <a:spcPct val="90000"/>
              </a:lnSpc>
              <a:spcBef>
                <a:spcPct val="35000"/>
              </a:spcBef>
              <a:buClr>
                <a:srgbClr val="004489"/>
              </a:buClr>
            </a:pPr>
            <a:endParaRPr lang="en-GB" altLang="en-US" sz="1600" b="1"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1867" dirty="0">
                <a:solidFill>
                  <a:srgbClr val="000000"/>
                </a:solidFill>
                <a:latin typeface="Vinci Serif"/>
                <a:cs typeface="Arial" pitchFamily="34" charset="0"/>
              </a:rPr>
              <a:t>Includes plant and equipment layouts and configurations for optimised site layout</a:t>
            </a:r>
          </a:p>
        </p:txBody>
      </p:sp>
      <p:sp>
        <p:nvSpPr>
          <p:cNvPr id="31" name="Rectangle 30"/>
          <p:cNvSpPr>
            <a:spLocks noChangeArrowheads="1"/>
          </p:cNvSpPr>
          <p:nvPr/>
        </p:nvSpPr>
        <p:spPr bwMode="auto">
          <a:xfrm>
            <a:off x="6397846" y="3478832"/>
            <a:ext cx="2677584" cy="244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Production of radioactive waste systems safety case including HAZOP &amp; BAT reviews </a:t>
            </a:r>
          </a:p>
          <a:p>
            <a:pPr algn="ctr" defTabSz="914377">
              <a:lnSpc>
                <a:spcPct val="90000"/>
              </a:lnSpc>
              <a:spcBef>
                <a:spcPct val="35000"/>
              </a:spcBef>
              <a:buClr>
                <a:srgbClr val="004489"/>
              </a:buClr>
            </a:pPr>
            <a:endParaRPr lang="en-GB" altLang="en-US" sz="6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Direct support and guidance on regulatory review sessions</a:t>
            </a:r>
            <a:endParaRPr lang="en-GB" altLang="en-US" sz="1867" dirty="0">
              <a:solidFill>
                <a:srgbClr val="000000"/>
              </a:solidFill>
              <a:latin typeface="Vinci Serif"/>
              <a:cs typeface="Arial" pitchFamily="34" charset="0"/>
            </a:endParaRPr>
          </a:p>
        </p:txBody>
      </p:sp>
      <p:sp>
        <p:nvSpPr>
          <p:cNvPr id="32" name="Rectangle 31"/>
          <p:cNvSpPr>
            <a:spLocks noChangeArrowheads="1"/>
          </p:cNvSpPr>
          <p:nvPr/>
        </p:nvSpPr>
        <p:spPr bwMode="auto">
          <a:xfrm>
            <a:off x="9378622" y="2872731"/>
            <a:ext cx="2677584" cy="30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solidFill>
                  <a:srgbClr val="000000"/>
                </a:solidFill>
                <a:latin typeface="Vinci Serif"/>
                <a:cs typeface="Vinci Sans"/>
              </a:rPr>
              <a:t>Radioactive waste management design </a:t>
            </a:r>
          </a:p>
          <a:p>
            <a:pPr algn="ctr" defTabSz="914377">
              <a:lnSpc>
                <a:spcPct val="90000"/>
              </a:lnSpc>
              <a:spcBef>
                <a:spcPct val="35000"/>
              </a:spcBef>
              <a:buClr>
                <a:srgbClr val="004489"/>
              </a:buClr>
            </a:pPr>
            <a:endParaRPr lang="en-GB" altLang="en-US" sz="16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Initial designs from basic requirements through to concept and scheme design </a:t>
            </a:r>
          </a:p>
          <a:p>
            <a:pPr algn="ctr" defTabSz="914377">
              <a:lnSpc>
                <a:spcPct val="90000"/>
              </a:lnSpc>
              <a:spcBef>
                <a:spcPct val="35000"/>
              </a:spcBef>
              <a:buClr>
                <a:srgbClr val="004489"/>
              </a:buClr>
            </a:pPr>
            <a:endParaRPr lang="en-GB" altLang="en-US" sz="1400" dirty="0">
              <a:solidFill>
                <a:srgbClr val="000000"/>
              </a:solidFill>
              <a:latin typeface="Vinci Serif"/>
              <a:cs typeface="Arial" pitchFamily="34" charset="0"/>
            </a:endParaRPr>
          </a:p>
          <a:p>
            <a:pPr algn="ctr" defTabSz="914377">
              <a:lnSpc>
                <a:spcPct val="90000"/>
              </a:lnSpc>
              <a:spcBef>
                <a:spcPct val="35000"/>
              </a:spcBef>
              <a:buClr>
                <a:srgbClr val="004489"/>
              </a:buClr>
            </a:pPr>
            <a:r>
              <a:rPr lang="en-GB" altLang="en-US" sz="2000" dirty="0">
                <a:solidFill>
                  <a:srgbClr val="000000"/>
                </a:solidFill>
                <a:latin typeface="Vinci Serif"/>
                <a:cs typeface="Arial" pitchFamily="34" charset="0"/>
              </a:rPr>
              <a:t>Currently supporting site specific PCSR design</a:t>
            </a:r>
            <a:endParaRPr lang="en-GB" altLang="en-US" sz="1867" dirty="0">
              <a:solidFill>
                <a:srgbClr val="000000"/>
              </a:solidFill>
              <a:latin typeface="Vinci Serif"/>
              <a:cs typeface="Arial" pitchFamily="34" charset="0"/>
            </a:endParaRPr>
          </a:p>
        </p:txBody>
      </p:sp>
    </p:spTree>
    <p:custDataLst>
      <p:tags r:id="rId1"/>
    </p:custDataLst>
    <p:extLst>
      <p:ext uri="{BB962C8B-B14F-4D97-AF65-F5344CB8AC3E}">
        <p14:creationId xmlns:p14="http://schemas.microsoft.com/office/powerpoint/2010/main" val="22429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704695" y="428425"/>
            <a:ext cx="10515600" cy="483386"/>
          </a:xfrm>
        </p:spPr>
        <p:txBody>
          <a:bodyPr>
            <a:noAutofit/>
          </a:bodyPr>
          <a:lstStyle/>
          <a:p>
            <a:pPr marL="0" lvl="1" indent="0" algn="l">
              <a:spcBef>
                <a:spcPts val="0"/>
              </a:spcBef>
              <a:spcAft>
                <a:spcPts val="1200"/>
              </a:spcAft>
              <a:buClr>
                <a:srgbClr val="004489"/>
              </a:buClr>
              <a:buNone/>
              <a:defRPr/>
            </a:pPr>
            <a:r>
              <a:rPr lang="en-GB" sz="3000" kern="1200" dirty="0">
                <a:solidFill>
                  <a:schemeClr val="tx1"/>
                </a:solidFill>
                <a:latin typeface="+mj-lt"/>
                <a:ea typeface="+mj-ea"/>
                <a:cs typeface="+mj-cs"/>
              </a:rPr>
              <a:t>Nuclear Sampling Systems </a:t>
            </a:r>
          </a:p>
        </p:txBody>
      </p:sp>
      <p:grpSp>
        <p:nvGrpSpPr>
          <p:cNvPr id="9" name="Group 8"/>
          <p:cNvGrpSpPr/>
          <p:nvPr/>
        </p:nvGrpSpPr>
        <p:grpSpPr>
          <a:xfrm>
            <a:off x="112295" y="930442"/>
            <a:ext cx="11999495" cy="5214094"/>
            <a:chOff x="37021" y="946484"/>
            <a:chExt cx="12074769" cy="5390556"/>
          </a:xfrm>
        </p:grpSpPr>
        <p:sp>
          <p:nvSpPr>
            <p:cNvPr id="10" name="Rectangle 9"/>
            <p:cNvSpPr/>
            <p:nvPr/>
          </p:nvSpPr>
          <p:spPr>
            <a:xfrm>
              <a:off x="45913" y="946484"/>
              <a:ext cx="12033794" cy="5358262"/>
            </a:xfrm>
            <a:prstGeom prst="rect">
              <a:avLst/>
            </a:prstGeom>
            <a:noFill/>
            <a:ln w="76200">
              <a:gradFill>
                <a:gsLst>
                  <a:gs pos="55000">
                    <a:srgbClr val="76B72B"/>
                  </a:gs>
                  <a:gs pos="33000">
                    <a:srgbClr val="67A2C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Espace réservé du contenu 7"/>
            <p:cNvSpPr txBox="1">
              <a:spLocks/>
            </p:cNvSpPr>
            <p:nvPr/>
          </p:nvSpPr>
          <p:spPr>
            <a:xfrm>
              <a:off x="37021" y="5356429"/>
              <a:ext cx="12074769" cy="980611"/>
            </a:xfrm>
            <a:prstGeom prst="rect">
              <a:avLst/>
            </a:prstGeom>
            <a:gradFill flip="none" rotWithShape="1">
              <a:gsLst>
                <a:gs pos="0">
                  <a:srgbClr val="67A2C2"/>
                </a:gs>
                <a:gs pos="100000">
                  <a:srgbClr val="76B72B"/>
                </a:gs>
              </a:gsLst>
              <a:lin ang="0" scaled="1"/>
              <a:tileRect/>
            </a:gradFill>
          </p:spPr>
          <p:txBody>
            <a:bodyPr tIns="182880" bIns="182880"/>
            <a:lstStyle>
              <a:lvl1pPr marL="355591" indent="-355591" algn="l" defTabSz="914400" rtl="0" eaLnBrk="1" latinLnBrk="0" hangingPunct="1">
                <a:lnSpc>
                  <a:spcPct val="90000"/>
                </a:lnSpc>
                <a:spcBef>
                  <a:spcPts val="1000"/>
                </a:spcBef>
                <a:buSzPct val="100000"/>
                <a:buFontTx/>
                <a:buBlip>
                  <a:blip r:embed="rId3"/>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4"/>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0"/>
                </a:spcBef>
                <a:spcAft>
                  <a:spcPts val="1200"/>
                </a:spcAft>
                <a:buClr>
                  <a:srgbClr val="004489"/>
                </a:buClr>
                <a:buNone/>
                <a:defRPr/>
              </a:pPr>
              <a:r>
                <a:rPr lang="en-GB" sz="2400" dirty="0">
                  <a:solidFill>
                    <a:schemeClr val="bg2">
                      <a:lumMod val="25000"/>
                    </a:schemeClr>
                  </a:solidFill>
                  <a:latin typeface="Calibri" panose="020F0502020204030204"/>
                </a:rPr>
                <a:t>Full Engineer, Procure, Construct (EPC) systems </a:t>
              </a:r>
              <a:br>
                <a:rPr lang="en-GB" sz="2400" dirty="0">
                  <a:solidFill>
                    <a:schemeClr val="bg2">
                      <a:lumMod val="25000"/>
                    </a:schemeClr>
                  </a:solidFill>
                  <a:latin typeface="Calibri" panose="020F0502020204030204"/>
                </a:rPr>
              </a:br>
              <a:r>
                <a:rPr lang="en-GB" sz="2400" dirty="0">
                  <a:solidFill>
                    <a:schemeClr val="bg2">
                      <a:lumMod val="25000"/>
                    </a:schemeClr>
                  </a:solidFill>
                  <a:latin typeface="Calibri" panose="020F0502020204030204"/>
                </a:rPr>
                <a:t>for the EPR at Hinkley Point C</a:t>
              </a:r>
            </a:p>
          </p:txBody>
        </p:sp>
      </p:grpSp>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b="15495"/>
          <a:stretch/>
        </p:blipFill>
        <p:spPr>
          <a:xfrm>
            <a:off x="901700" y="1056416"/>
            <a:ext cx="7135395" cy="3994894"/>
          </a:xfrm>
          <a:prstGeom prst="rect">
            <a:avLst/>
          </a:prstGeom>
        </p:spPr>
      </p:pic>
      <p:sp>
        <p:nvSpPr>
          <p:cNvPr id="19" name="Espace réservé du contenu 7"/>
          <p:cNvSpPr txBox="1">
            <a:spLocks/>
          </p:cNvSpPr>
          <p:nvPr/>
        </p:nvSpPr>
        <p:spPr>
          <a:xfrm>
            <a:off x="8143928" y="1062270"/>
            <a:ext cx="3858918" cy="1504982"/>
          </a:xfrm>
          <a:prstGeom prst="rect">
            <a:avLst/>
          </a:prstGeom>
          <a:solidFill>
            <a:schemeClr val="accent1"/>
          </a:solidFill>
        </p:spPr>
        <p:txBody>
          <a:bodyPr/>
          <a:lstStyle>
            <a:lvl1pPr marL="355591" indent="-355591" algn="l" defTabSz="914400" rtl="0" eaLnBrk="1" latinLnBrk="0" hangingPunct="1">
              <a:lnSpc>
                <a:spcPct val="90000"/>
              </a:lnSpc>
              <a:spcBef>
                <a:spcPts val="1000"/>
              </a:spcBef>
              <a:buSzPct val="100000"/>
              <a:buFontTx/>
              <a:buBlip>
                <a:blip r:embed="rId3"/>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4"/>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200"/>
              </a:spcBef>
              <a:buClr>
                <a:srgbClr val="004489"/>
              </a:buClr>
              <a:buNone/>
              <a:defRPr/>
            </a:pPr>
            <a:r>
              <a:rPr lang="en-GB" dirty="0">
                <a:solidFill>
                  <a:schemeClr val="bg1"/>
                </a:solidFill>
              </a:rPr>
              <a:t>Scope </a:t>
            </a:r>
          </a:p>
          <a:p>
            <a:pPr marL="177800" indent="-177800">
              <a:spcBef>
                <a:spcPts val="0"/>
              </a:spcBef>
              <a:buClr>
                <a:srgbClr val="F2F2F2"/>
              </a:buClr>
              <a:buFont typeface="Arial" panose="020B0604020202020204" pitchFamily="34" charset="0"/>
              <a:buChar char="•"/>
            </a:pPr>
            <a:r>
              <a:rPr lang="en-GB" altLang="en-US" sz="1270" dirty="0">
                <a:solidFill>
                  <a:schemeClr val="bg1"/>
                </a:solidFill>
              </a:rPr>
              <a:t>EPC contract to design, procure, install, construct and commission the nuclear sampling system</a:t>
            </a:r>
          </a:p>
          <a:p>
            <a:pPr marL="177800" lvl="1" indent="-177800">
              <a:spcBef>
                <a:spcPts val="0"/>
              </a:spcBef>
              <a:buClr>
                <a:srgbClr val="F2F2F2"/>
              </a:buClr>
              <a:buFont typeface="Arial" panose="020B0604020202020204" pitchFamily="34" charset="0"/>
              <a:buChar char="•"/>
            </a:pPr>
            <a:r>
              <a:rPr lang="en-GB" altLang="en-US" sz="1270" dirty="0">
                <a:solidFill>
                  <a:schemeClr val="bg1"/>
                </a:solidFill>
              </a:rPr>
              <a:t>Complete design of the laboratory set up </a:t>
            </a:r>
          </a:p>
          <a:p>
            <a:pPr marL="177800" lvl="1" indent="-177800">
              <a:spcBef>
                <a:spcPts val="0"/>
              </a:spcBef>
              <a:buClr>
                <a:srgbClr val="F2F2F2"/>
              </a:buClr>
              <a:buFont typeface="Arial" panose="020B0604020202020204" pitchFamily="34" charset="0"/>
              <a:buChar char="•"/>
            </a:pPr>
            <a:r>
              <a:rPr lang="en-GB" altLang="en-US" sz="1270" dirty="0">
                <a:solidFill>
                  <a:schemeClr val="bg1"/>
                </a:solidFill>
              </a:rPr>
              <a:t>Each unit has its own dedicated sampling system</a:t>
            </a:r>
          </a:p>
          <a:p>
            <a:pPr marL="177800" lvl="1" indent="-177800">
              <a:spcBef>
                <a:spcPts val="0"/>
              </a:spcBef>
              <a:buClr>
                <a:srgbClr val="F2F2F2"/>
              </a:buClr>
              <a:buFont typeface="Arial" panose="020B0604020202020204" pitchFamily="34" charset="0"/>
              <a:buChar char="•"/>
            </a:pPr>
            <a:r>
              <a:rPr lang="en-GB" altLang="en-US" sz="1270" dirty="0">
                <a:solidFill>
                  <a:schemeClr val="bg1"/>
                </a:solidFill>
              </a:rPr>
              <a:t>Equipment includes: gloveboxes, analysers, small bore pipe work,  valves and heat exchangers</a:t>
            </a:r>
          </a:p>
          <a:p>
            <a:pPr marL="0" lvl="1" indent="0">
              <a:spcBef>
                <a:spcPts val="1200"/>
              </a:spcBef>
              <a:spcAft>
                <a:spcPts val="1200"/>
              </a:spcAft>
              <a:buClr>
                <a:srgbClr val="004489"/>
              </a:buClr>
              <a:buNone/>
              <a:defRPr/>
            </a:pPr>
            <a:endParaRPr lang="en-GB" sz="1200" dirty="0">
              <a:solidFill>
                <a:srgbClr val="00214E"/>
              </a:solidFill>
            </a:endParaRPr>
          </a:p>
        </p:txBody>
      </p:sp>
      <p:sp>
        <p:nvSpPr>
          <p:cNvPr id="20" name="Espace réservé du contenu 7"/>
          <p:cNvSpPr txBox="1">
            <a:spLocks/>
          </p:cNvSpPr>
          <p:nvPr/>
        </p:nvSpPr>
        <p:spPr>
          <a:xfrm>
            <a:off x="8143927" y="2684141"/>
            <a:ext cx="3858918" cy="1285791"/>
          </a:xfrm>
          <a:prstGeom prst="rect">
            <a:avLst/>
          </a:prstGeom>
          <a:solidFill>
            <a:schemeClr val="accent1"/>
          </a:solidFill>
        </p:spPr>
        <p:txBody>
          <a:bodyPr/>
          <a:lstStyle>
            <a:lvl1pPr marL="355591" indent="-355591" algn="l" defTabSz="914400" rtl="0" eaLnBrk="1" latinLnBrk="0" hangingPunct="1">
              <a:lnSpc>
                <a:spcPct val="90000"/>
              </a:lnSpc>
              <a:spcBef>
                <a:spcPts val="1000"/>
              </a:spcBef>
              <a:buSzPct val="100000"/>
              <a:buFontTx/>
              <a:buBlip>
                <a:blip r:embed="rId3"/>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4"/>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Clr>
                <a:srgbClr val="004489"/>
              </a:buClr>
              <a:buNone/>
              <a:defRPr/>
            </a:pPr>
            <a:r>
              <a:rPr lang="en-GB" dirty="0">
                <a:solidFill>
                  <a:schemeClr val="bg1"/>
                </a:solidFill>
              </a:rPr>
              <a:t>Challenges </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Major EPC contract involving many disciplines</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Design for 60-year lifetime</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Human factors challenge given spatial requirements</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Adapt existing design aspects to satisfy UK Regulatory requirements</a:t>
            </a:r>
          </a:p>
          <a:p>
            <a:pPr marL="0" lvl="1" indent="0">
              <a:spcBef>
                <a:spcPts val="0"/>
              </a:spcBef>
              <a:buClr>
                <a:srgbClr val="F2F2F2"/>
              </a:buClr>
              <a:buNone/>
              <a:defRPr/>
            </a:pPr>
            <a:r>
              <a:rPr lang="en-GB" sz="1400" dirty="0">
                <a:solidFill>
                  <a:schemeClr val="bg1"/>
                </a:solidFill>
              </a:rPr>
              <a:t> </a:t>
            </a:r>
          </a:p>
        </p:txBody>
      </p:sp>
      <p:sp>
        <p:nvSpPr>
          <p:cNvPr id="21" name="Espace réservé du contenu 7"/>
          <p:cNvSpPr txBox="1">
            <a:spLocks/>
          </p:cNvSpPr>
          <p:nvPr/>
        </p:nvSpPr>
        <p:spPr>
          <a:xfrm>
            <a:off x="8137394" y="4065036"/>
            <a:ext cx="3865451" cy="983590"/>
          </a:xfrm>
          <a:prstGeom prst="rect">
            <a:avLst/>
          </a:prstGeom>
          <a:solidFill>
            <a:schemeClr val="accent1"/>
          </a:solidFill>
        </p:spPr>
        <p:txBody>
          <a:bodyPr/>
          <a:lstStyle>
            <a:lvl1pPr marL="355591" indent="-355591" algn="l" defTabSz="914400" rtl="0" eaLnBrk="1" latinLnBrk="0" hangingPunct="1">
              <a:lnSpc>
                <a:spcPct val="90000"/>
              </a:lnSpc>
              <a:spcBef>
                <a:spcPts val="1000"/>
              </a:spcBef>
              <a:buSzPct val="100000"/>
              <a:buFontTx/>
              <a:buBlip>
                <a:blip r:embed="rId3"/>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4"/>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Clr>
                <a:srgbClr val="004489"/>
              </a:buClr>
              <a:buNone/>
              <a:defRPr/>
            </a:pPr>
            <a:r>
              <a:rPr lang="en-GB" dirty="0">
                <a:solidFill>
                  <a:schemeClr val="bg1"/>
                </a:solidFill>
              </a:rPr>
              <a:t>Outcome </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Nuvia recognised as best technical solution and most competitive offer</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Project delivery under design phases</a:t>
            </a:r>
          </a:p>
        </p:txBody>
      </p:sp>
      <p:pic>
        <p:nvPicPr>
          <p:cNvPr id="12" name="Picture 11"/>
          <p:cNvPicPr>
            <a:picLocks noChangeAspect="1"/>
          </p:cNvPicPr>
          <p:nvPr/>
        </p:nvPicPr>
        <p:blipFill>
          <a:blip r:embed="rId6"/>
          <a:stretch>
            <a:fillRect/>
          </a:stretch>
        </p:blipFill>
        <p:spPr>
          <a:xfrm>
            <a:off x="11478970" y="124659"/>
            <a:ext cx="485775" cy="657225"/>
          </a:xfrm>
          <a:prstGeom prst="rect">
            <a:avLst/>
          </a:prstGeom>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t="5170" b="9154"/>
          <a:stretch>
            <a:fillRect/>
          </a:stretch>
        </p:blipFill>
        <p:spPr bwMode="auto">
          <a:xfrm>
            <a:off x="270620" y="3240043"/>
            <a:ext cx="3348880" cy="18112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5857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704695" y="428425"/>
            <a:ext cx="10515600" cy="483386"/>
          </a:xfrm>
        </p:spPr>
        <p:txBody>
          <a:bodyPr>
            <a:noAutofit/>
          </a:bodyPr>
          <a:lstStyle/>
          <a:p>
            <a:pPr marL="0" lvl="1" indent="0" algn="l">
              <a:spcBef>
                <a:spcPts val="0"/>
              </a:spcBef>
              <a:spcAft>
                <a:spcPts val="1200"/>
              </a:spcAft>
              <a:buClr>
                <a:srgbClr val="004489"/>
              </a:buClr>
              <a:buNone/>
              <a:defRPr/>
            </a:pPr>
            <a:r>
              <a:rPr lang="en-GB" sz="3000" kern="1200" dirty="0">
                <a:solidFill>
                  <a:schemeClr val="tx1"/>
                </a:solidFill>
                <a:latin typeface="+mj-lt"/>
                <a:ea typeface="+mj-ea"/>
                <a:cs typeface="+mj-cs"/>
              </a:rPr>
              <a:t>Nuclear Doors</a:t>
            </a:r>
          </a:p>
        </p:txBody>
      </p:sp>
      <p:sp>
        <p:nvSpPr>
          <p:cNvPr id="10" name="Rectangle 9"/>
          <p:cNvSpPr/>
          <p:nvPr/>
        </p:nvSpPr>
        <p:spPr>
          <a:xfrm>
            <a:off x="121132" y="930442"/>
            <a:ext cx="11958775" cy="5182857"/>
          </a:xfrm>
          <a:prstGeom prst="rect">
            <a:avLst/>
          </a:prstGeom>
          <a:noFill/>
          <a:ln w="76200">
            <a:gradFill>
              <a:gsLst>
                <a:gs pos="55000">
                  <a:srgbClr val="76B72B"/>
                </a:gs>
                <a:gs pos="33000">
                  <a:srgbClr val="67A2C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b="15495"/>
          <a:stretch/>
        </p:blipFill>
        <p:spPr>
          <a:xfrm>
            <a:off x="342690" y="1056416"/>
            <a:ext cx="7694405" cy="3994894"/>
          </a:xfrm>
          <a:prstGeom prst="rect">
            <a:avLst/>
          </a:prstGeom>
        </p:spPr>
      </p:pic>
      <p:sp>
        <p:nvSpPr>
          <p:cNvPr id="19" name="Espace réservé du contenu 7"/>
          <p:cNvSpPr txBox="1">
            <a:spLocks/>
          </p:cNvSpPr>
          <p:nvPr/>
        </p:nvSpPr>
        <p:spPr>
          <a:xfrm>
            <a:off x="8143928" y="1062270"/>
            <a:ext cx="3858918" cy="1588333"/>
          </a:xfrm>
          <a:prstGeom prst="rect">
            <a:avLst/>
          </a:prstGeom>
          <a:solidFill>
            <a:schemeClr val="accent1"/>
          </a:solidFill>
        </p:spPr>
        <p:txBody>
          <a:bodyPr/>
          <a:lstStyle>
            <a:lvl1pPr marL="355591" indent="-355591" algn="l" defTabSz="914400" rtl="0" eaLnBrk="1" latinLnBrk="0" hangingPunct="1">
              <a:lnSpc>
                <a:spcPct val="90000"/>
              </a:lnSpc>
              <a:spcBef>
                <a:spcPts val="1000"/>
              </a:spcBef>
              <a:buSzPct val="100000"/>
              <a:buFontTx/>
              <a:buBlip>
                <a:blip r:embed="rId4"/>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5"/>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200"/>
              </a:spcBef>
              <a:buClr>
                <a:srgbClr val="004489"/>
              </a:buClr>
              <a:buNone/>
              <a:defRPr/>
            </a:pPr>
            <a:r>
              <a:rPr lang="en-GB" dirty="0">
                <a:solidFill>
                  <a:schemeClr val="bg1"/>
                </a:solidFill>
              </a:rPr>
              <a:t>Scope </a:t>
            </a:r>
          </a:p>
          <a:p>
            <a:pPr marL="177800" indent="-177800">
              <a:spcBef>
                <a:spcPts val="0"/>
              </a:spcBef>
              <a:buClr>
                <a:srgbClr val="F2F2F2"/>
              </a:buClr>
              <a:buFont typeface="Arial" panose="020B0604020202020204" pitchFamily="34" charset="0"/>
              <a:buChar char="•"/>
            </a:pPr>
            <a:r>
              <a:rPr lang="en-GB" altLang="en-US" sz="1270" dirty="0">
                <a:solidFill>
                  <a:schemeClr val="bg1"/>
                </a:solidFill>
              </a:rPr>
              <a:t>EPC contract to design, procure, install and commission nuclear doors. </a:t>
            </a:r>
          </a:p>
          <a:p>
            <a:pPr marL="177800" indent="-177800">
              <a:spcBef>
                <a:spcPts val="0"/>
              </a:spcBef>
              <a:buClr>
                <a:srgbClr val="F2F2F2"/>
              </a:buClr>
              <a:buFont typeface="Arial" panose="020B0604020202020204" pitchFamily="34" charset="0"/>
              <a:buChar char="•"/>
            </a:pPr>
            <a:r>
              <a:rPr lang="en-GB" altLang="en-US" sz="1270" dirty="0">
                <a:solidFill>
                  <a:schemeClr val="bg1"/>
                </a:solidFill>
              </a:rPr>
              <a:t>Door packages include: </a:t>
            </a:r>
          </a:p>
          <a:p>
            <a:pPr marL="565140" lvl="1" indent="-177800">
              <a:spcBef>
                <a:spcPts val="0"/>
              </a:spcBef>
              <a:buClr>
                <a:srgbClr val="F2F2F2"/>
              </a:buClr>
              <a:buFont typeface="Arial" panose="020B0604020202020204" pitchFamily="34" charset="0"/>
              <a:buChar char="•"/>
            </a:pPr>
            <a:r>
              <a:rPr lang="en-GB" altLang="en-US" sz="1270" dirty="0">
                <a:solidFill>
                  <a:schemeClr val="bg1"/>
                </a:solidFill>
              </a:rPr>
              <a:t>Aircraft protection doors 	Awarded</a:t>
            </a:r>
          </a:p>
          <a:p>
            <a:pPr marL="565140" lvl="1" indent="-177800">
              <a:spcBef>
                <a:spcPts val="0"/>
              </a:spcBef>
              <a:buClr>
                <a:srgbClr val="F2F2F2"/>
              </a:buClr>
              <a:buFont typeface="Arial" panose="020B0604020202020204" pitchFamily="34" charset="0"/>
              <a:buChar char="•"/>
            </a:pPr>
            <a:r>
              <a:rPr lang="en-GB" altLang="en-US" sz="1270" dirty="0">
                <a:solidFill>
                  <a:schemeClr val="bg1"/>
                </a:solidFill>
              </a:rPr>
              <a:t>Security doors		Awarded</a:t>
            </a:r>
          </a:p>
          <a:p>
            <a:pPr marL="565140" lvl="1" indent="-177800">
              <a:spcBef>
                <a:spcPts val="0"/>
              </a:spcBef>
              <a:buClr>
                <a:srgbClr val="F2F2F2"/>
              </a:buClr>
              <a:buFont typeface="Arial" panose="020B0604020202020204" pitchFamily="34" charset="0"/>
              <a:buChar char="•"/>
            </a:pPr>
            <a:r>
              <a:rPr lang="en-GB" altLang="en-US" sz="1270" dirty="0">
                <a:solidFill>
                  <a:schemeClr val="bg1"/>
                </a:solidFill>
              </a:rPr>
              <a:t>Shielding doors  		Bidding </a:t>
            </a:r>
          </a:p>
          <a:p>
            <a:pPr marL="565140" lvl="1" indent="-177800">
              <a:spcBef>
                <a:spcPts val="0"/>
              </a:spcBef>
              <a:buClr>
                <a:srgbClr val="F2F2F2"/>
              </a:buClr>
              <a:buFont typeface="Arial" panose="020B0604020202020204" pitchFamily="34" charset="0"/>
              <a:buChar char="•"/>
            </a:pPr>
            <a:r>
              <a:rPr lang="en-GB" altLang="en-US" sz="1270" dirty="0">
                <a:solidFill>
                  <a:schemeClr val="bg1"/>
                </a:solidFill>
              </a:rPr>
              <a:t>Articulated hatches 	Bidding </a:t>
            </a:r>
          </a:p>
          <a:p>
            <a:pPr marL="177800" indent="-177800">
              <a:spcBef>
                <a:spcPts val="0"/>
              </a:spcBef>
              <a:buClr>
                <a:srgbClr val="F2F2F2"/>
              </a:buClr>
              <a:buFont typeface="Arial" panose="020B0604020202020204" pitchFamily="34" charset="0"/>
              <a:buChar char="•"/>
            </a:pPr>
            <a:endParaRPr lang="en-GB" altLang="en-US" sz="1270" dirty="0">
              <a:solidFill>
                <a:schemeClr val="bg1"/>
              </a:solidFill>
            </a:endParaRPr>
          </a:p>
        </p:txBody>
      </p:sp>
      <p:sp>
        <p:nvSpPr>
          <p:cNvPr id="20" name="Espace réservé du contenu 7"/>
          <p:cNvSpPr txBox="1">
            <a:spLocks/>
          </p:cNvSpPr>
          <p:nvPr/>
        </p:nvSpPr>
        <p:spPr>
          <a:xfrm>
            <a:off x="8143928" y="2776690"/>
            <a:ext cx="3858918" cy="795186"/>
          </a:xfrm>
          <a:prstGeom prst="rect">
            <a:avLst/>
          </a:prstGeom>
          <a:solidFill>
            <a:schemeClr val="accent1"/>
          </a:solidFill>
        </p:spPr>
        <p:txBody>
          <a:bodyPr/>
          <a:lstStyle>
            <a:lvl1pPr marL="355591" indent="-355591" algn="l" defTabSz="914400" rtl="0" eaLnBrk="1" latinLnBrk="0" hangingPunct="1">
              <a:lnSpc>
                <a:spcPct val="90000"/>
              </a:lnSpc>
              <a:spcBef>
                <a:spcPts val="1000"/>
              </a:spcBef>
              <a:buSzPct val="100000"/>
              <a:buFontTx/>
              <a:buBlip>
                <a:blip r:embed="rId4"/>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5"/>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Clr>
                <a:srgbClr val="004489"/>
              </a:buClr>
              <a:buNone/>
              <a:defRPr/>
            </a:pPr>
            <a:r>
              <a:rPr lang="en-GB" dirty="0">
                <a:solidFill>
                  <a:schemeClr val="bg1"/>
                </a:solidFill>
              </a:rPr>
              <a:t>Partnership </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Strong existing relationship on an international scale</a:t>
            </a:r>
          </a:p>
          <a:p>
            <a:pPr marL="177800" lvl="1" indent="-177800">
              <a:spcBef>
                <a:spcPts val="0"/>
              </a:spcBef>
              <a:buClr>
                <a:srgbClr val="F2F2F2"/>
              </a:buClr>
              <a:buFont typeface="Arial" panose="020B0604020202020204" pitchFamily="34" charset="0"/>
              <a:buChar char="•"/>
              <a:defRPr/>
            </a:pPr>
            <a:r>
              <a:rPr lang="en-GB" sz="1270" dirty="0">
                <a:solidFill>
                  <a:schemeClr val="bg1"/>
                </a:solidFill>
              </a:rPr>
              <a:t>Proven delivery of nuclear doors in the UK by Nuvia</a:t>
            </a:r>
          </a:p>
        </p:txBody>
      </p:sp>
      <p:pic>
        <p:nvPicPr>
          <p:cNvPr id="12" name="Picture 11"/>
          <p:cNvPicPr>
            <a:picLocks noChangeAspect="1"/>
          </p:cNvPicPr>
          <p:nvPr/>
        </p:nvPicPr>
        <p:blipFill>
          <a:blip r:embed="rId6"/>
          <a:stretch>
            <a:fillRect/>
          </a:stretch>
        </p:blipFill>
        <p:spPr>
          <a:xfrm>
            <a:off x="11478970" y="124659"/>
            <a:ext cx="485775" cy="657225"/>
          </a:xfrm>
          <a:prstGeom prst="rect">
            <a:avLst/>
          </a:prstGeom>
        </p:spPr>
      </p:pic>
      <p:pic>
        <p:nvPicPr>
          <p:cNvPr id="15"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86624" y="4092840"/>
            <a:ext cx="2773525" cy="5822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0918" y="3152832"/>
            <a:ext cx="1662302" cy="18984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690" y="3152832"/>
            <a:ext cx="1100554" cy="18984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Espace réservé du contenu 7"/>
          <p:cNvSpPr txBox="1">
            <a:spLocks/>
          </p:cNvSpPr>
          <p:nvPr/>
        </p:nvSpPr>
        <p:spPr>
          <a:xfrm>
            <a:off x="112295" y="5196026"/>
            <a:ext cx="11999495" cy="948510"/>
          </a:xfrm>
          <a:prstGeom prst="rect">
            <a:avLst/>
          </a:prstGeom>
          <a:gradFill flip="none" rotWithShape="1">
            <a:gsLst>
              <a:gs pos="0">
                <a:srgbClr val="67A2C2"/>
              </a:gs>
              <a:gs pos="100000">
                <a:srgbClr val="76B72B"/>
              </a:gs>
            </a:gsLst>
            <a:lin ang="0" scaled="1"/>
            <a:tileRect/>
          </a:gradFill>
        </p:spPr>
        <p:txBody>
          <a:bodyPr tIns="182880" bIns="182880"/>
          <a:lstStyle>
            <a:lvl1pPr marL="355591" indent="-355591" algn="l" defTabSz="914400" rtl="0" eaLnBrk="1" latinLnBrk="0" hangingPunct="1">
              <a:lnSpc>
                <a:spcPct val="90000"/>
              </a:lnSpc>
              <a:spcBef>
                <a:spcPts val="1000"/>
              </a:spcBef>
              <a:buSzPct val="100000"/>
              <a:buFontTx/>
              <a:buBlip>
                <a:blip r:embed="rId4"/>
              </a:buBlip>
              <a:defRPr sz="2000" kern="1200">
                <a:solidFill>
                  <a:srgbClr val="00214E"/>
                </a:solidFill>
                <a:latin typeface="Vinci Sans"/>
                <a:ea typeface="+mn-ea"/>
                <a:cs typeface="Vinci Sans"/>
              </a:defRPr>
            </a:lvl1pPr>
            <a:lvl2pPr marL="742931" indent="-285743" algn="l" defTabSz="914400" rtl="0" eaLnBrk="1" latinLnBrk="0" hangingPunct="1">
              <a:lnSpc>
                <a:spcPct val="90000"/>
              </a:lnSpc>
              <a:spcBef>
                <a:spcPts val="500"/>
              </a:spcBef>
              <a:buSzPct val="100000"/>
              <a:buFont typeface="Arial"/>
              <a:buChar char="•"/>
              <a:defRPr sz="1600" kern="1200">
                <a:solidFill>
                  <a:schemeClr val="bg1">
                    <a:lumMod val="50000"/>
                  </a:schemeClr>
                </a:solidFill>
                <a:latin typeface="Vinci Sans"/>
                <a:ea typeface="+mn-ea"/>
                <a:cs typeface="Vinci Sans"/>
              </a:defRPr>
            </a:lvl2pPr>
            <a:lvl3pPr marL="1163609" indent="-249232" algn="l" defTabSz="914400" rtl="0" eaLnBrk="1" latinLnBrk="0" hangingPunct="1">
              <a:lnSpc>
                <a:spcPct val="90000"/>
              </a:lnSpc>
              <a:spcBef>
                <a:spcPts val="500"/>
              </a:spcBef>
              <a:buSzPct val="100000"/>
              <a:buFontTx/>
              <a:buBlip>
                <a:blip r:embed="rId5"/>
              </a:buBlip>
              <a:defRPr sz="1400" kern="1200">
                <a:solidFill>
                  <a:srgbClr val="AA1913"/>
                </a:solidFill>
                <a:latin typeface="Vinci Sans"/>
                <a:ea typeface="+mn-ea"/>
                <a:cs typeface="Vinci Sans"/>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0"/>
              </a:spcBef>
              <a:spcAft>
                <a:spcPts val="1200"/>
              </a:spcAft>
              <a:buClr>
                <a:srgbClr val="004489"/>
              </a:buClr>
              <a:buFont typeface="Arial"/>
              <a:buNone/>
              <a:defRPr/>
            </a:pPr>
            <a:r>
              <a:rPr lang="en-GB" altLang="en-US" sz="2400" dirty="0">
                <a:solidFill>
                  <a:srgbClr val="ED1C2E">
                    <a:lumMod val="25000"/>
                  </a:srgbClr>
                </a:solidFill>
                <a:latin typeface="Calibri" panose="020F0502020204030204"/>
              </a:rPr>
              <a:t>Full turn-key capability to design, procure, install, construct and commission nuclear doors</a:t>
            </a:r>
          </a:p>
          <a:p>
            <a:pPr marL="0" lvl="1" indent="0" algn="r">
              <a:spcBef>
                <a:spcPts val="0"/>
              </a:spcBef>
              <a:spcAft>
                <a:spcPts val="1200"/>
              </a:spcAft>
              <a:buClr>
                <a:srgbClr val="004489"/>
              </a:buClr>
              <a:buFont typeface="Arial"/>
              <a:buNone/>
              <a:defRPr/>
            </a:pPr>
            <a:r>
              <a:rPr lang="en-GB" sz="2400" dirty="0">
                <a:solidFill>
                  <a:srgbClr val="ED1C2E">
                    <a:lumMod val="25000"/>
                  </a:srgbClr>
                </a:solidFill>
                <a:latin typeface="Calibri" panose="020F0502020204030204"/>
              </a:rPr>
              <a:t> </a:t>
            </a:r>
          </a:p>
        </p:txBody>
      </p:sp>
    </p:spTree>
    <p:extLst>
      <p:ext uri="{BB962C8B-B14F-4D97-AF65-F5344CB8AC3E}">
        <p14:creationId xmlns:p14="http://schemas.microsoft.com/office/powerpoint/2010/main" val="348438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GB" dirty="0"/>
              <a:t>UK Supply Chain Experience Relevant to India’s New Build Programme</a:t>
            </a:r>
          </a:p>
        </p:txBody>
      </p:sp>
      <p:sp>
        <p:nvSpPr>
          <p:cNvPr id="3" name="Content Placeholder 2"/>
          <p:cNvSpPr>
            <a:spLocks noGrp="1"/>
          </p:cNvSpPr>
          <p:nvPr>
            <p:ph idx="1"/>
          </p:nvPr>
        </p:nvSpPr>
        <p:spPr>
          <a:xfrm>
            <a:off x="838199" y="1587045"/>
            <a:ext cx="7996234" cy="4503600"/>
          </a:xfrm>
        </p:spPr>
        <p:txBody>
          <a:bodyPr>
            <a:normAutofit fontScale="92500" lnSpcReduction="10000"/>
          </a:bodyPr>
          <a:lstStyle/>
          <a:p>
            <a:pPr marL="0" lvl="0" indent="0">
              <a:buNone/>
            </a:pPr>
            <a:r>
              <a:rPr lang="en-GB" dirty="0"/>
              <a:t>Developing a supply chain responsive to different reactor types</a:t>
            </a:r>
            <a:endParaRPr lang="da-DK" dirty="0"/>
          </a:p>
          <a:p>
            <a:pPr lvl="8"/>
            <a:r>
              <a:rPr lang="en-US" dirty="0"/>
              <a:t>LWR, HWR, Fast Reactor</a:t>
            </a:r>
          </a:p>
          <a:p>
            <a:pPr lvl="8"/>
            <a:r>
              <a:rPr lang="en-US" dirty="0"/>
              <a:t>Responding to future requirements</a:t>
            </a:r>
          </a:p>
          <a:p>
            <a:pPr marL="0" lvl="2" indent="0">
              <a:buNone/>
            </a:pPr>
            <a:r>
              <a:rPr lang="en-US" dirty="0"/>
              <a:t>Integration of overseas reactor designs with local regulatory requirements and design requirements</a:t>
            </a:r>
          </a:p>
          <a:p>
            <a:pPr lvl="3"/>
            <a:r>
              <a:rPr lang="en-US" dirty="0"/>
              <a:t>e.g. EPR, AP1000, VVER</a:t>
            </a:r>
          </a:p>
          <a:p>
            <a:pPr lvl="3"/>
            <a:r>
              <a:rPr lang="en-US" dirty="0"/>
              <a:t>e.g. understanding RCCM, ASME and GOST</a:t>
            </a:r>
          </a:p>
          <a:p>
            <a:pPr marL="0" lvl="4" indent="0">
              <a:buNone/>
            </a:pPr>
            <a:r>
              <a:rPr lang="en-US" dirty="0"/>
              <a:t>Expanding the nuclear workforce</a:t>
            </a:r>
          </a:p>
          <a:p>
            <a:pPr lvl="5"/>
            <a:r>
              <a:rPr lang="en-US" dirty="0"/>
              <a:t>Leveraging on overseas experience in collaboration with local suppliers</a:t>
            </a:r>
          </a:p>
          <a:p>
            <a:pPr lvl="5"/>
            <a:r>
              <a:rPr lang="en-US" dirty="0"/>
              <a:t>Training and qualification using international experience, delivered locally</a:t>
            </a:r>
          </a:p>
          <a:p>
            <a:pPr marL="0" lvl="6" indent="0">
              <a:buNone/>
            </a:pPr>
            <a:r>
              <a:rPr lang="en-US" dirty="0"/>
              <a:t>Partnerships between UK and Indian companies</a:t>
            </a:r>
          </a:p>
          <a:p>
            <a:pPr lvl="7"/>
            <a:r>
              <a:rPr lang="en-US" dirty="0" err="1"/>
              <a:t>Maximising</a:t>
            </a:r>
            <a:r>
              <a:rPr lang="en-US" dirty="0"/>
              <a:t> value – expertise and cost</a:t>
            </a:r>
          </a:p>
          <a:p>
            <a:pPr lvl="7"/>
            <a:r>
              <a:rPr lang="en-US" dirty="0"/>
              <a:t>e.g. Nuvia UK working with Nuvia India and local suppliers for the delivery of the Demineralized Water Plant for KAPS 3 &amp; 4</a:t>
            </a:r>
          </a:p>
        </p:txBody>
      </p:sp>
      <p:sp>
        <p:nvSpPr>
          <p:cNvPr id="11" name="Text Placeholder 10"/>
          <p:cNvSpPr>
            <a:spLocks noGrp="1"/>
          </p:cNvSpPr>
          <p:nvPr>
            <p:ph type="body" sz="quarter" idx="12"/>
          </p:nvPr>
        </p:nvSpPr>
        <p:spPr/>
        <p:txBody>
          <a:bodyPr>
            <a:normAutofit fontScale="92500" lnSpcReduction="10000"/>
          </a:bodyPr>
          <a:lstStyle/>
          <a:p>
            <a:endParaRPr lang="en-GB" dirty="0"/>
          </a:p>
        </p:txBody>
      </p:sp>
      <p:sp>
        <p:nvSpPr>
          <p:cNvPr id="7" name="Slide Number Placeholder 6"/>
          <p:cNvSpPr>
            <a:spLocks noGrp="1"/>
          </p:cNvSpPr>
          <p:nvPr>
            <p:ph type="sldNum" sz="quarter" idx="13"/>
          </p:nvPr>
        </p:nvSpPr>
        <p:spPr/>
        <p:txBody>
          <a:bodyPr/>
          <a:lstStyle/>
          <a:p>
            <a:fld id="{46527A4F-F006-4A52-A4C6-927B7B36351E}" type="slidenum">
              <a:rPr lang="en-GB" smtClean="0"/>
              <a:pPr/>
              <a:t>18</a:t>
            </a:fld>
            <a:endParaRPr lang="en-GB" dirty="0"/>
          </a:p>
        </p:txBody>
      </p:sp>
      <p:pic>
        <p:nvPicPr>
          <p:cNvPr id="4" name="Picture 3">
            <a:extLst>
              <a:ext uri="{FF2B5EF4-FFF2-40B4-BE49-F238E27FC236}">
                <a16:creationId xmlns:a16="http://schemas.microsoft.com/office/drawing/2014/main" xmlns="" id="{E567AE83-F3EE-452B-B800-9A3C45D68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550" y="1481537"/>
            <a:ext cx="2381250" cy="1600200"/>
          </a:xfrm>
          <a:prstGeom prst="rect">
            <a:avLst/>
          </a:prstGeom>
        </p:spPr>
      </p:pic>
      <p:pic>
        <p:nvPicPr>
          <p:cNvPr id="5" name="Picture 4">
            <a:extLst>
              <a:ext uri="{FF2B5EF4-FFF2-40B4-BE49-F238E27FC236}">
                <a16:creationId xmlns:a16="http://schemas.microsoft.com/office/drawing/2014/main" xmlns="" id="{E7981AD9-82C6-4BB3-86CE-3B2C9557CDEC}"/>
              </a:ext>
            </a:extLst>
          </p:cNvPr>
          <p:cNvPicPr>
            <a:picLocks noChangeAspect="1"/>
          </p:cNvPicPr>
          <p:nvPr/>
        </p:nvPicPr>
        <p:blipFill>
          <a:blip r:embed="rId5"/>
          <a:stretch>
            <a:fillRect/>
          </a:stretch>
        </p:blipFill>
        <p:spPr>
          <a:xfrm>
            <a:off x="8972549" y="3076953"/>
            <a:ext cx="2381249" cy="1524000"/>
          </a:xfrm>
          <a:prstGeom prst="rect">
            <a:avLst/>
          </a:prstGeom>
        </p:spPr>
      </p:pic>
      <p:pic>
        <p:nvPicPr>
          <p:cNvPr id="8" name="Picture 7">
            <a:extLst>
              <a:ext uri="{FF2B5EF4-FFF2-40B4-BE49-F238E27FC236}">
                <a16:creationId xmlns:a16="http://schemas.microsoft.com/office/drawing/2014/main" xmlns="" id="{F975CCA8-89CE-4DCA-9C7F-D05C0E4D8CCD}"/>
              </a:ext>
            </a:extLst>
          </p:cNvPr>
          <p:cNvPicPr>
            <a:picLocks noChangeAspect="1"/>
          </p:cNvPicPr>
          <p:nvPr/>
        </p:nvPicPr>
        <p:blipFill>
          <a:blip r:embed="rId6"/>
          <a:stretch>
            <a:fillRect/>
          </a:stretch>
        </p:blipFill>
        <p:spPr>
          <a:xfrm>
            <a:off x="8834435" y="4471395"/>
            <a:ext cx="2657475" cy="1619250"/>
          </a:xfrm>
          <a:prstGeom prst="rect">
            <a:avLst/>
          </a:prstGeom>
        </p:spPr>
      </p:pic>
    </p:spTree>
    <p:custDataLst>
      <p:tags r:id="rId1"/>
    </p:custDataLst>
    <p:extLst>
      <p:ext uri="{BB962C8B-B14F-4D97-AF65-F5344CB8AC3E}">
        <p14:creationId xmlns:p14="http://schemas.microsoft.com/office/powerpoint/2010/main" val="205129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p:sp>
      <p:sp>
        <p:nvSpPr>
          <p:cNvPr id="7" name="Text Placeholder 6"/>
          <p:cNvSpPr>
            <a:spLocks noGrp="1"/>
          </p:cNvSpPr>
          <p:nvPr>
            <p:ph type="body" sz="quarter" idx="11"/>
          </p:nvPr>
        </p:nvSpPr>
        <p:spPr/>
        <p:txBody>
          <a:bodyPr>
            <a:normAutofit fontScale="77500" lnSpcReduction="20000"/>
          </a:bodyPr>
          <a:lstStyle/>
          <a:p>
            <a:pPr algn="ctr"/>
            <a:r>
              <a:rPr lang="en-GB" sz="6600" dirty="0">
                <a:solidFill>
                  <a:schemeClr val="bg1"/>
                </a:solidFill>
              </a:rPr>
              <a:t>Thank  You for Your Attention</a:t>
            </a:r>
          </a:p>
          <a:p>
            <a:pPr algn="ctr"/>
            <a:r>
              <a:rPr lang="en-GB" sz="6600" dirty="0">
                <a:solidFill>
                  <a:schemeClr val="bg1"/>
                </a:solidFill>
              </a:rPr>
              <a:t>Questions? </a:t>
            </a:r>
          </a:p>
        </p:txBody>
      </p:sp>
    </p:spTree>
    <p:custDataLst>
      <p:tags r:id="rId1"/>
    </p:custDataLst>
    <p:extLst>
      <p:ext uri="{BB962C8B-B14F-4D97-AF65-F5344CB8AC3E}">
        <p14:creationId xmlns:p14="http://schemas.microsoft.com/office/powerpoint/2010/main" val="2872364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F7C35-CFA3-4DDC-8D56-B21DC9553A6C}"/>
              </a:ext>
            </a:extLst>
          </p:cNvPr>
          <p:cNvSpPr>
            <a:spLocks noGrp="1"/>
          </p:cNvSpPr>
          <p:nvPr>
            <p:ph type="title"/>
          </p:nvPr>
        </p:nvSpPr>
        <p:spPr>
          <a:xfrm>
            <a:off x="838199" y="465520"/>
            <a:ext cx="10941985" cy="483386"/>
          </a:xfrm>
        </p:spPr>
        <p:txBody>
          <a:bodyPr>
            <a:normAutofit fontScale="90000"/>
          </a:bodyPr>
          <a:lstStyle/>
          <a:p>
            <a:r>
              <a:rPr lang="en-GB" dirty="0">
                <a:cs typeface="Vinci Sans Extra Light" charset="0"/>
              </a:rPr>
              <a:t>Nuvia is part of VINCI: The World’s Leading Construction &amp; Concessions Company</a:t>
            </a:r>
            <a:endParaRPr lang="en-GB" dirty="0"/>
          </a:p>
        </p:txBody>
      </p:sp>
      <p:sp>
        <p:nvSpPr>
          <p:cNvPr id="5" name="Slide Number Placeholder 4">
            <a:extLst>
              <a:ext uri="{FF2B5EF4-FFF2-40B4-BE49-F238E27FC236}">
                <a16:creationId xmlns:a16="http://schemas.microsoft.com/office/drawing/2014/main" xmlns="" id="{E31A561C-B063-45EB-8E98-48838EF04E56}"/>
              </a:ext>
            </a:extLst>
          </p:cNvPr>
          <p:cNvSpPr>
            <a:spLocks noGrp="1"/>
          </p:cNvSpPr>
          <p:nvPr>
            <p:ph type="sldNum" sz="quarter" idx="13"/>
          </p:nvPr>
        </p:nvSpPr>
        <p:spPr/>
        <p:txBody>
          <a:bodyPr/>
          <a:lstStyle/>
          <a:p>
            <a:fld id="{46527A4F-F006-4A52-A4C6-927B7B36351E}" type="slidenum">
              <a:rPr lang="en-GB" smtClean="0"/>
              <a:pPr/>
              <a:t>2</a:t>
            </a:fld>
            <a:endParaRPr lang="en-GB" dirty="0"/>
          </a:p>
        </p:txBody>
      </p:sp>
      <p:cxnSp>
        <p:nvCxnSpPr>
          <p:cNvPr id="6" name="Straight Connector 69">
            <a:extLst>
              <a:ext uri="{FF2B5EF4-FFF2-40B4-BE49-F238E27FC236}">
                <a16:creationId xmlns:a16="http://schemas.microsoft.com/office/drawing/2014/main" xmlns="" id="{CC977E80-9032-45EB-84E8-A0FE43690FEA}"/>
              </a:ext>
            </a:extLst>
          </p:cNvPr>
          <p:cNvCxnSpPr>
            <a:cxnSpLocks/>
          </p:cNvCxnSpPr>
          <p:nvPr/>
        </p:nvCxnSpPr>
        <p:spPr>
          <a:xfrm>
            <a:off x="10908110" y="3470021"/>
            <a:ext cx="0" cy="1799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7" name="Straight Connector 69">
            <a:extLst>
              <a:ext uri="{FF2B5EF4-FFF2-40B4-BE49-F238E27FC236}">
                <a16:creationId xmlns:a16="http://schemas.microsoft.com/office/drawing/2014/main" xmlns="" id="{4C572AA4-1C85-4B59-8877-39053F0BEB14}"/>
              </a:ext>
            </a:extLst>
          </p:cNvPr>
          <p:cNvCxnSpPr>
            <a:cxnSpLocks/>
          </p:cNvCxnSpPr>
          <p:nvPr/>
        </p:nvCxnSpPr>
        <p:spPr>
          <a:xfrm>
            <a:off x="8850366" y="3493736"/>
            <a:ext cx="0" cy="1799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pic>
        <p:nvPicPr>
          <p:cNvPr id="8" name="Image 79">
            <a:extLst>
              <a:ext uri="{FF2B5EF4-FFF2-40B4-BE49-F238E27FC236}">
                <a16:creationId xmlns:a16="http://schemas.microsoft.com/office/drawing/2014/main" xmlns="" id="{6B2EF9E2-BAFB-4BD3-98B2-1969B81416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93953" y="5098885"/>
            <a:ext cx="1488001" cy="744068"/>
          </a:xfrm>
          <a:prstGeom prst="rect">
            <a:avLst/>
          </a:prstGeom>
        </p:spPr>
      </p:pic>
      <p:pic>
        <p:nvPicPr>
          <p:cNvPr id="9" name="Image 47" descr="Nuvia_logo.psd">
            <a:extLst>
              <a:ext uri="{FF2B5EF4-FFF2-40B4-BE49-F238E27FC236}">
                <a16:creationId xmlns:a16="http://schemas.microsoft.com/office/drawing/2014/main" xmlns="" id="{51E96439-2604-4B61-B1A2-3144AAD195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0395712" y="3478919"/>
            <a:ext cx="1016000" cy="101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Solétanche Bachy 1 Quadri">
            <a:extLst>
              <a:ext uri="{FF2B5EF4-FFF2-40B4-BE49-F238E27FC236}">
                <a16:creationId xmlns:a16="http://schemas.microsoft.com/office/drawing/2014/main" xmlns="" id="{635D77D6-5C65-4D71-9745-4B05133B6B9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28939" y="3706865"/>
            <a:ext cx="1894417" cy="60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40">
            <a:extLst>
              <a:ext uri="{FF2B5EF4-FFF2-40B4-BE49-F238E27FC236}">
                <a16:creationId xmlns:a16="http://schemas.microsoft.com/office/drawing/2014/main" xmlns="" id="{0F46CD1A-67D1-4C82-ABA6-A58AF6BD96EA}"/>
              </a:ext>
            </a:extLst>
          </p:cNvPr>
          <p:cNvCxnSpPr>
            <a:cxnSpLocks/>
          </p:cNvCxnSpPr>
          <p:nvPr/>
        </p:nvCxnSpPr>
        <p:spPr>
          <a:xfrm>
            <a:off x="351779" y="4469499"/>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7A08664D-4961-4460-A940-F5ACD71DC59F}"/>
              </a:ext>
            </a:extLst>
          </p:cNvPr>
          <p:cNvSpPr>
            <a:spLocks/>
          </p:cNvSpPr>
          <p:nvPr/>
        </p:nvSpPr>
        <p:spPr>
          <a:xfrm>
            <a:off x="162744" y="4506587"/>
            <a:ext cx="1980992" cy="537198"/>
          </a:xfrm>
          <a:prstGeom prst="rect">
            <a:avLst/>
          </a:prstGeom>
        </p:spPr>
        <p:txBody>
          <a:bodyPr wrap="square">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	1 525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dirty="0">
                <a:solidFill>
                  <a:srgbClr val="C3362B"/>
                </a:solidFill>
                <a:latin typeface="Vinci Sans Medium"/>
                <a:cs typeface="Vinci Sans Medium"/>
              </a:rPr>
              <a:t>10 300 </a:t>
            </a:r>
          </a:p>
        </p:txBody>
      </p:sp>
      <p:pic>
        <p:nvPicPr>
          <p:cNvPr id="13" name="Picture 6" descr="Menard 1 Quadri">
            <a:extLst>
              <a:ext uri="{FF2B5EF4-FFF2-40B4-BE49-F238E27FC236}">
                <a16:creationId xmlns:a16="http://schemas.microsoft.com/office/drawing/2014/main" xmlns="" id="{1CAE25A2-F9DB-403D-AB01-37BAAFCEDF7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685846" y="3673654"/>
            <a:ext cx="1047749" cy="6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43">
            <a:extLst>
              <a:ext uri="{FF2B5EF4-FFF2-40B4-BE49-F238E27FC236}">
                <a16:creationId xmlns:a16="http://schemas.microsoft.com/office/drawing/2014/main" xmlns="" id="{5ABDCDF1-0B77-40BD-9B04-09B05B043E01}"/>
              </a:ext>
            </a:extLst>
          </p:cNvPr>
          <p:cNvCxnSpPr>
            <a:cxnSpLocks/>
          </p:cNvCxnSpPr>
          <p:nvPr/>
        </p:nvCxnSpPr>
        <p:spPr>
          <a:xfrm>
            <a:off x="2273720" y="4471615"/>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AD09DD21-2A23-4B72-B66A-87499044BF81}"/>
              </a:ext>
            </a:extLst>
          </p:cNvPr>
          <p:cNvSpPr>
            <a:spLocks/>
          </p:cNvSpPr>
          <p:nvPr/>
        </p:nvSpPr>
        <p:spPr>
          <a:xfrm>
            <a:off x="2268054" y="4521875"/>
            <a:ext cx="1680000" cy="537198"/>
          </a:xfrm>
          <a:prstGeom prst="rect">
            <a:avLst/>
          </a:prstGeom>
        </p:spPr>
        <p:txBody>
          <a:bodyPr>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250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dirty="0">
                <a:solidFill>
                  <a:srgbClr val="C3362B"/>
                </a:solidFill>
                <a:latin typeface="Vinci Sans Medium"/>
                <a:cs typeface="Vinci Sans Medium"/>
              </a:rPr>
              <a:t> 1 000 </a:t>
            </a:r>
          </a:p>
        </p:txBody>
      </p:sp>
      <p:pic>
        <p:nvPicPr>
          <p:cNvPr id="16" name="Picture 5" descr="Terre Armée 1 Quadri">
            <a:extLst>
              <a:ext uri="{FF2B5EF4-FFF2-40B4-BE49-F238E27FC236}">
                <a16:creationId xmlns:a16="http://schemas.microsoft.com/office/drawing/2014/main" xmlns="" id="{93C87F2D-44E4-4791-9874-28F751B4BA39}"/>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196689" y="3657123"/>
            <a:ext cx="1657349" cy="67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46">
            <a:extLst>
              <a:ext uri="{FF2B5EF4-FFF2-40B4-BE49-F238E27FC236}">
                <a16:creationId xmlns:a16="http://schemas.microsoft.com/office/drawing/2014/main" xmlns="" id="{083543D2-5C81-40F2-95C5-8F505230CCB5}"/>
              </a:ext>
            </a:extLst>
          </p:cNvPr>
          <p:cNvCxnSpPr>
            <a:cxnSpLocks/>
          </p:cNvCxnSpPr>
          <p:nvPr/>
        </p:nvCxnSpPr>
        <p:spPr>
          <a:xfrm>
            <a:off x="4195523" y="4471615"/>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5E6D2279-9791-477F-9D9C-071CE354BC8B}"/>
              </a:ext>
            </a:extLst>
          </p:cNvPr>
          <p:cNvSpPr>
            <a:spLocks/>
          </p:cNvSpPr>
          <p:nvPr/>
        </p:nvSpPr>
        <p:spPr>
          <a:xfrm>
            <a:off x="4196688" y="4520722"/>
            <a:ext cx="1680000" cy="537198"/>
          </a:xfrm>
          <a:prstGeom prst="rect">
            <a:avLst/>
          </a:prstGeom>
        </p:spPr>
        <p:txBody>
          <a:bodyPr>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215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dirty="0">
                <a:solidFill>
                  <a:srgbClr val="C3362B"/>
                </a:solidFill>
                <a:latin typeface="Vinci Sans Medium"/>
                <a:cs typeface="Vinci Sans Medium"/>
              </a:rPr>
              <a:t>800</a:t>
            </a:r>
          </a:p>
        </p:txBody>
      </p:sp>
      <p:pic>
        <p:nvPicPr>
          <p:cNvPr id="19" name="Picture 7" descr="Freyssinet 1 Quadri">
            <a:extLst>
              <a:ext uri="{FF2B5EF4-FFF2-40B4-BE49-F238E27FC236}">
                <a16:creationId xmlns:a16="http://schemas.microsoft.com/office/drawing/2014/main" xmlns="" id="{462AA3F5-4F49-4F6F-B28D-29F9F1DE0A77}"/>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257328" y="3733745"/>
            <a:ext cx="1534583" cy="6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cteur droit 49">
            <a:extLst>
              <a:ext uri="{FF2B5EF4-FFF2-40B4-BE49-F238E27FC236}">
                <a16:creationId xmlns:a16="http://schemas.microsoft.com/office/drawing/2014/main" xmlns="" id="{74BB1392-6323-4FDA-AB62-418A166114AB}"/>
              </a:ext>
            </a:extLst>
          </p:cNvPr>
          <p:cNvCxnSpPr>
            <a:cxnSpLocks/>
          </p:cNvCxnSpPr>
          <p:nvPr/>
        </p:nvCxnSpPr>
        <p:spPr>
          <a:xfrm>
            <a:off x="6165320" y="4471615"/>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064A71B8-ED32-457F-8A92-C7DC27BDAC4D}"/>
              </a:ext>
            </a:extLst>
          </p:cNvPr>
          <p:cNvSpPr>
            <a:spLocks/>
          </p:cNvSpPr>
          <p:nvPr/>
        </p:nvSpPr>
        <p:spPr>
          <a:xfrm>
            <a:off x="6165320" y="4533422"/>
            <a:ext cx="1680000" cy="537198"/>
          </a:xfrm>
          <a:prstGeom prst="rect">
            <a:avLst/>
          </a:prstGeom>
        </p:spPr>
        <p:txBody>
          <a:bodyPr>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750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b="1" dirty="0">
                <a:solidFill>
                  <a:srgbClr val="A6A6A6"/>
                </a:solidFill>
                <a:latin typeface="Arial" panose="020B0604020202020204" pitchFamily="34" charset="0"/>
                <a:cs typeface="Arial" panose="020B0604020202020204" pitchFamily="34" charset="0"/>
              </a:rPr>
              <a:t> </a:t>
            </a:r>
            <a:r>
              <a:rPr lang="fr-FR" sz="1467" dirty="0">
                <a:solidFill>
                  <a:srgbClr val="C3362B"/>
                </a:solidFill>
                <a:latin typeface="Vinci Sans Medium"/>
                <a:cs typeface="Vinci Sans Medium"/>
              </a:rPr>
              <a:t>7 500 </a:t>
            </a:r>
          </a:p>
        </p:txBody>
      </p:sp>
      <p:cxnSp>
        <p:nvCxnSpPr>
          <p:cNvPr id="22" name="Connecteur droit 51">
            <a:extLst>
              <a:ext uri="{FF2B5EF4-FFF2-40B4-BE49-F238E27FC236}">
                <a16:creationId xmlns:a16="http://schemas.microsoft.com/office/drawing/2014/main" xmlns="" id="{924E1B04-0424-475C-8EEA-64E85114733F}"/>
              </a:ext>
            </a:extLst>
          </p:cNvPr>
          <p:cNvCxnSpPr>
            <a:cxnSpLocks/>
          </p:cNvCxnSpPr>
          <p:nvPr/>
        </p:nvCxnSpPr>
        <p:spPr>
          <a:xfrm>
            <a:off x="10076191" y="4471615"/>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EB654213-3C68-4FE2-B80E-99F8293C0120}"/>
              </a:ext>
            </a:extLst>
          </p:cNvPr>
          <p:cNvSpPr>
            <a:spLocks/>
          </p:cNvSpPr>
          <p:nvPr/>
        </p:nvSpPr>
        <p:spPr>
          <a:xfrm>
            <a:off x="10076191" y="4520722"/>
            <a:ext cx="1680000" cy="537198"/>
          </a:xfrm>
          <a:prstGeom prst="rect">
            <a:avLst/>
          </a:prstGeom>
        </p:spPr>
        <p:txBody>
          <a:bodyPr>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358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dirty="0">
                <a:solidFill>
                  <a:srgbClr val="C3362B"/>
                </a:solidFill>
                <a:latin typeface="Vinci Sans Medium"/>
                <a:cs typeface="Vinci Sans Medium"/>
              </a:rPr>
              <a:t>2 700</a:t>
            </a:r>
          </a:p>
        </p:txBody>
      </p:sp>
      <p:pic>
        <p:nvPicPr>
          <p:cNvPr id="24" name="Picture 5" descr="Bogota">
            <a:extLst>
              <a:ext uri="{FF2B5EF4-FFF2-40B4-BE49-F238E27FC236}">
                <a16:creationId xmlns:a16="http://schemas.microsoft.com/office/drawing/2014/main" xmlns="" id="{548D6470-6C39-4189-8A09-CB93F4C9ED9A}"/>
              </a:ext>
            </a:extLst>
          </p:cNvPr>
          <p:cNvPicPr preferRelativeResize="0">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436146" y="5107248"/>
            <a:ext cx="1488000" cy="73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a:extLst>
              <a:ext uri="{FF2B5EF4-FFF2-40B4-BE49-F238E27FC236}">
                <a16:creationId xmlns:a16="http://schemas.microsoft.com/office/drawing/2014/main" xmlns="" id="{889D2990-29C4-47DA-B148-DBE8FBE0DCDA}"/>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2298534" y="5093826"/>
            <a:ext cx="1488000" cy="73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p2 FranceA40">
            <a:extLst>
              <a:ext uri="{FF2B5EF4-FFF2-40B4-BE49-F238E27FC236}">
                <a16:creationId xmlns:a16="http://schemas.microsoft.com/office/drawing/2014/main" xmlns="" id="{F780713F-5933-43CB-B902-B3A64A41237B}"/>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4196688" y="5092064"/>
            <a:ext cx="1488000" cy="73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Terenez1">
            <a:extLst>
              <a:ext uri="{FF2B5EF4-FFF2-40B4-BE49-F238E27FC236}">
                <a16:creationId xmlns:a16="http://schemas.microsoft.com/office/drawing/2014/main" xmlns="" id="{6700C21C-EC44-4BD6-926A-19202E897490}"/>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6135160" y="5104615"/>
            <a:ext cx="1488000" cy="73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64">
            <a:extLst>
              <a:ext uri="{FF2B5EF4-FFF2-40B4-BE49-F238E27FC236}">
                <a16:creationId xmlns:a16="http://schemas.microsoft.com/office/drawing/2014/main" xmlns="" id="{690C3941-2760-4203-9E3A-E932CC49911A}"/>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bwMode="auto">
          <a:xfrm>
            <a:off x="10076191" y="5097087"/>
            <a:ext cx="1488000" cy="73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cteur droit 74">
            <a:extLst>
              <a:ext uri="{FF2B5EF4-FFF2-40B4-BE49-F238E27FC236}">
                <a16:creationId xmlns:a16="http://schemas.microsoft.com/office/drawing/2014/main" xmlns="" id="{BA477BA4-F586-451D-95FA-F333A260E684}"/>
              </a:ext>
            </a:extLst>
          </p:cNvPr>
          <p:cNvCxnSpPr>
            <a:cxnSpLocks/>
          </p:cNvCxnSpPr>
          <p:nvPr/>
        </p:nvCxnSpPr>
        <p:spPr>
          <a:xfrm>
            <a:off x="8100179" y="4461455"/>
            <a:ext cx="16800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7FE7ED96-DEFB-48E0-95FA-EF7C7961AA92}"/>
              </a:ext>
            </a:extLst>
          </p:cNvPr>
          <p:cNvSpPr>
            <a:spLocks/>
          </p:cNvSpPr>
          <p:nvPr/>
        </p:nvSpPr>
        <p:spPr>
          <a:xfrm>
            <a:off x="8093955" y="4522859"/>
            <a:ext cx="1680000" cy="537198"/>
          </a:xfrm>
          <a:prstGeom prst="rect">
            <a:avLst/>
          </a:prstGeom>
        </p:spPr>
        <p:txBody>
          <a:bodyPr>
            <a:spAutoFit/>
          </a:bodyPr>
          <a:lstStyle/>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Revenue:	 </a:t>
            </a:r>
            <a:r>
              <a:rPr lang="fr-FR" sz="1467" dirty="0">
                <a:solidFill>
                  <a:srgbClr val="C3362B"/>
                </a:solidFill>
                <a:latin typeface="Vinci Sans Medium"/>
                <a:cs typeface="Vinci Sans Medium"/>
              </a:rPr>
              <a:t>69 M€</a:t>
            </a:r>
          </a:p>
          <a:p>
            <a:pPr algn="ctr" defTabSz="1088391">
              <a:lnSpc>
                <a:spcPct val="90000"/>
              </a:lnSpc>
              <a:spcBef>
                <a:spcPts val="267"/>
              </a:spcBef>
              <a:tabLst>
                <a:tab pos="1073124" algn="r"/>
              </a:tabLst>
              <a:defRPr/>
            </a:pPr>
            <a:r>
              <a:rPr lang="fr-FR" sz="1467" dirty="0">
                <a:solidFill>
                  <a:schemeClr val="bg1">
                    <a:lumMod val="50000"/>
                  </a:schemeClr>
                </a:solidFill>
                <a:latin typeface="Vinci Sans Medium"/>
                <a:cs typeface="Vinci Sans Medium"/>
              </a:rPr>
              <a:t>Workforce : 	</a:t>
            </a:r>
            <a:r>
              <a:rPr lang="fr-FR" sz="1467" b="1" dirty="0">
                <a:solidFill>
                  <a:srgbClr val="A6A6A6"/>
                </a:solidFill>
                <a:latin typeface="Arial" panose="020B0604020202020204" pitchFamily="34" charset="0"/>
                <a:cs typeface="Arial" panose="020B0604020202020204" pitchFamily="34" charset="0"/>
              </a:rPr>
              <a:t> </a:t>
            </a:r>
            <a:r>
              <a:rPr lang="fr-FR" sz="1467" dirty="0">
                <a:solidFill>
                  <a:srgbClr val="C3362B"/>
                </a:solidFill>
                <a:latin typeface="Vinci Sans Medium"/>
                <a:cs typeface="Vinci Sans Medium"/>
              </a:rPr>
              <a:t>600</a:t>
            </a:r>
          </a:p>
        </p:txBody>
      </p:sp>
      <p:pic>
        <p:nvPicPr>
          <p:cNvPr id="31" name="Image 78">
            <a:extLst>
              <a:ext uri="{FF2B5EF4-FFF2-40B4-BE49-F238E27FC236}">
                <a16:creationId xmlns:a16="http://schemas.microsoft.com/office/drawing/2014/main" xmlns="" id="{583C8EF8-3FA8-4B4C-AB0C-080C0FAD5D6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489732" y="3652413"/>
            <a:ext cx="888443" cy="716060"/>
          </a:xfrm>
          <a:prstGeom prst="rect">
            <a:avLst/>
          </a:prstGeom>
        </p:spPr>
      </p:pic>
      <p:grpSp>
        <p:nvGrpSpPr>
          <p:cNvPr id="32" name="Group 4">
            <a:extLst>
              <a:ext uri="{FF2B5EF4-FFF2-40B4-BE49-F238E27FC236}">
                <a16:creationId xmlns:a16="http://schemas.microsoft.com/office/drawing/2014/main" xmlns="" id="{F45E10D9-6802-4B8A-B7FB-D9B42BB77311}"/>
              </a:ext>
            </a:extLst>
          </p:cNvPr>
          <p:cNvGrpSpPr>
            <a:grpSpLocks/>
          </p:cNvGrpSpPr>
          <p:nvPr/>
        </p:nvGrpSpPr>
        <p:grpSpPr bwMode="auto">
          <a:xfrm>
            <a:off x="4476362" y="1215098"/>
            <a:ext cx="1981200" cy="512233"/>
            <a:chOff x="1379538" y="2557463"/>
            <a:chExt cx="6375400" cy="1649413"/>
          </a:xfrm>
        </p:grpSpPr>
        <p:sp>
          <p:nvSpPr>
            <p:cNvPr id="33" name="Freeform 7">
              <a:extLst>
                <a:ext uri="{FF2B5EF4-FFF2-40B4-BE49-F238E27FC236}">
                  <a16:creationId xmlns:a16="http://schemas.microsoft.com/office/drawing/2014/main" xmlns="" id="{12E00025-8683-476C-90FB-0ECB21FF147A}"/>
                </a:ext>
              </a:extLst>
            </p:cNvPr>
            <p:cNvSpPr>
              <a:spLocks/>
            </p:cNvSpPr>
            <p:nvPr/>
          </p:nvSpPr>
          <p:spPr bwMode="auto">
            <a:xfrm>
              <a:off x="4203700" y="3122613"/>
              <a:ext cx="963612" cy="612775"/>
            </a:xfrm>
            <a:custGeom>
              <a:avLst/>
              <a:gdLst>
                <a:gd name="T0" fmla="*/ 0 w 257"/>
                <a:gd name="T1" fmla="*/ 2147483647 h 163"/>
                <a:gd name="T2" fmla="*/ 0 w 257"/>
                <a:gd name="T3" fmla="*/ 2147483647 h 163"/>
                <a:gd name="T4" fmla="*/ 2147483647 w 257"/>
                <a:gd name="T5" fmla="*/ 2147483647 h 163"/>
                <a:gd name="T6" fmla="*/ 2147483647 w 257"/>
                <a:gd name="T7" fmla="*/ 2147483647 h 163"/>
                <a:gd name="T8" fmla="*/ 2147483647 w 257"/>
                <a:gd name="T9" fmla="*/ 2147483647 h 163"/>
                <a:gd name="T10" fmla="*/ 2147483647 w 257"/>
                <a:gd name="T11" fmla="*/ 2147483647 h 163"/>
                <a:gd name="T12" fmla="*/ 2147483647 w 257"/>
                <a:gd name="T13" fmla="*/ 2147483647 h 163"/>
                <a:gd name="T14" fmla="*/ 2147483647 w 257"/>
                <a:gd name="T15" fmla="*/ 2147483647 h 163"/>
                <a:gd name="T16" fmla="*/ 2147483647 w 257"/>
                <a:gd name="T17" fmla="*/ 2147483647 h 163"/>
                <a:gd name="T18" fmla="*/ 2147483647 w 257"/>
                <a:gd name="T19" fmla="*/ 2147483647 h 163"/>
                <a:gd name="T20" fmla="*/ 2147483647 w 257"/>
                <a:gd name="T21" fmla="*/ 2147483647 h 163"/>
                <a:gd name="T22" fmla="*/ 2147483647 w 257"/>
                <a:gd name="T23" fmla="*/ 0 h 163"/>
                <a:gd name="T24" fmla="*/ 0 w 257"/>
                <a:gd name="T25" fmla="*/ 2147483647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7"/>
                <a:gd name="T40" fmla="*/ 0 h 163"/>
                <a:gd name="T41" fmla="*/ 257 w 257"/>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7" h="163">
                  <a:moveTo>
                    <a:pt x="0" y="13"/>
                  </a:moveTo>
                  <a:cubicBezTo>
                    <a:pt x="0" y="150"/>
                    <a:pt x="0" y="150"/>
                    <a:pt x="0" y="150"/>
                  </a:cubicBezTo>
                  <a:cubicBezTo>
                    <a:pt x="0" y="150"/>
                    <a:pt x="50" y="163"/>
                    <a:pt x="129" y="163"/>
                  </a:cubicBezTo>
                  <a:cubicBezTo>
                    <a:pt x="207" y="163"/>
                    <a:pt x="257" y="150"/>
                    <a:pt x="257" y="150"/>
                  </a:cubicBezTo>
                  <a:cubicBezTo>
                    <a:pt x="257" y="104"/>
                    <a:pt x="257" y="104"/>
                    <a:pt x="257" y="104"/>
                  </a:cubicBezTo>
                  <a:cubicBezTo>
                    <a:pt x="257" y="104"/>
                    <a:pt x="203" y="114"/>
                    <a:pt x="128" y="114"/>
                  </a:cubicBezTo>
                  <a:cubicBezTo>
                    <a:pt x="92" y="114"/>
                    <a:pt x="68" y="110"/>
                    <a:pt x="55" y="109"/>
                  </a:cubicBezTo>
                  <a:cubicBezTo>
                    <a:pt x="55" y="97"/>
                    <a:pt x="55" y="66"/>
                    <a:pt x="55" y="54"/>
                  </a:cubicBezTo>
                  <a:cubicBezTo>
                    <a:pt x="69" y="53"/>
                    <a:pt x="94" y="49"/>
                    <a:pt x="129" y="49"/>
                  </a:cubicBezTo>
                  <a:cubicBezTo>
                    <a:pt x="201" y="49"/>
                    <a:pt x="257" y="60"/>
                    <a:pt x="257" y="60"/>
                  </a:cubicBezTo>
                  <a:cubicBezTo>
                    <a:pt x="257" y="13"/>
                    <a:pt x="257" y="13"/>
                    <a:pt x="257" y="13"/>
                  </a:cubicBezTo>
                  <a:cubicBezTo>
                    <a:pt x="257" y="13"/>
                    <a:pt x="207" y="0"/>
                    <a:pt x="129" y="0"/>
                  </a:cubicBezTo>
                  <a:cubicBezTo>
                    <a:pt x="49" y="0"/>
                    <a:pt x="0" y="13"/>
                    <a:pt x="0" y="13"/>
                  </a:cubicBez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34" name="Rectangle 8">
              <a:extLst>
                <a:ext uri="{FF2B5EF4-FFF2-40B4-BE49-F238E27FC236}">
                  <a16:creationId xmlns:a16="http://schemas.microsoft.com/office/drawing/2014/main" xmlns="" id="{B4EF058C-95E2-4F30-9E8D-E0237599B400}"/>
                </a:ext>
              </a:extLst>
            </p:cNvPr>
            <p:cNvSpPr>
              <a:spLocks noChangeArrowheads="1"/>
            </p:cNvSpPr>
            <p:nvPr/>
          </p:nvSpPr>
          <p:spPr bwMode="auto">
            <a:xfrm>
              <a:off x="5395913" y="3135313"/>
              <a:ext cx="214312" cy="587375"/>
            </a:xfrm>
            <a:prstGeom prst="rect">
              <a:avLst/>
            </a:pr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lstStyle/>
            <a:p>
              <a:endParaRPr lang="en-GB" sz="2133">
                <a:latin typeface="Arial" charset="0"/>
              </a:endParaRPr>
            </a:p>
          </p:txBody>
        </p:sp>
        <p:sp>
          <p:nvSpPr>
            <p:cNvPr id="35" name="Rectangle 9">
              <a:extLst>
                <a:ext uri="{FF2B5EF4-FFF2-40B4-BE49-F238E27FC236}">
                  <a16:creationId xmlns:a16="http://schemas.microsoft.com/office/drawing/2014/main" xmlns="" id="{CA5D8673-8064-4A79-AAD2-197293991E31}"/>
                </a:ext>
              </a:extLst>
            </p:cNvPr>
            <p:cNvSpPr>
              <a:spLocks noChangeArrowheads="1"/>
            </p:cNvSpPr>
            <p:nvPr/>
          </p:nvSpPr>
          <p:spPr bwMode="auto">
            <a:xfrm>
              <a:off x="2568575" y="3135313"/>
              <a:ext cx="209550" cy="587375"/>
            </a:xfrm>
            <a:prstGeom prst="rect">
              <a:avLst/>
            </a:pr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lstStyle/>
            <a:p>
              <a:endParaRPr lang="en-GB" sz="2133">
                <a:latin typeface="Arial" charset="0"/>
              </a:endParaRPr>
            </a:p>
          </p:txBody>
        </p:sp>
        <p:sp>
          <p:nvSpPr>
            <p:cNvPr id="36" name="Freeform 10">
              <a:extLst>
                <a:ext uri="{FF2B5EF4-FFF2-40B4-BE49-F238E27FC236}">
                  <a16:creationId xmlns:a16="http://schemas.microsoft.com/office/drawing/2014/main" xmlns="" id="{710B6A3C-8E9A-4334-B2B6-9253CE82A467}"/>
                </a:ext>
              </a:extLst>
            </p:cNvPr>
            <p:cNvSpPr>
              <a:spLocks/>
            </p:cNvSpPr>
            <p:nvPr/>
          </p:nvSpPr>
          <p:spPr bwMode="auto">
            <a:xfrm>
              <a:off x="3017838" y="3135313"/>
              <a:ext cx="952500" cy="587375"/>
            </a:xfrm>
            <a:custGeom>
              <a:avLst/>
              <a:gdLst>
                <a:gd name="T0" fmla="*/ 2147483647 w 254"/>
                <a:gd name="T1" fmla="*/ 2147483647 h 157"/>
                <a:gd name="T2" fmla="*/ 2147483647 w 254"/>
                <a:gd name="T3" fmla="*/ 2147483647 h 157"/>
                <a:gd name="T4" fmla="*/ 2147483647 w 254"/>
                <a:gd name="T5" fmla="*/ 2147483647 h 157"/>
                <a:gd name="T6" fmla="*/ 2147483647 w 254"/>
                <a:gd name="T7" fmla="*/ 2147483647 h 157"/>
                <a:gd name="T8" fmla="*/ 0 w 254"/>
                <a:gd name="T9" fmla="*/ 2147483647 h 157"/>
                <a:gd name="T10" fmla="*/ 0 w 254"/>
                <a:gd name="T11" fmla="*/ 0 h 157"/>
                <a:gd name="T12" fmla="*/ 2147483647 w 254"/>
                <a:gd name="T13" fmla="*/ 2147483647 h 157"/>
                <a:gd name="T14" fmla="*/ 2147483647 w 254"/>
                <a:gd name="T15" fmla="*/ 2147483647 h 157"/>
                <a:gd name="T16" fmla="*/ 2147483647 w 254"/>
                <a:gd name="T17" fmla="*/ 0 h 157"/>
                <a:gd name="T18" fmla="*/ 2147483647 w 254"/>
                <a:gd name="T19" fmla="*/ 0 h 157"/>
                <a:gd name="T20" fmla="*/ 2147483647 w 254"/>
                <a:gd name="T21" fmla="*/ 2147483647 h 157"/>
                <a:gd name="T22" fmla="*/ 2147483647 w 254"/>
                <a:gd name="T23" fmla="*/ 2147483647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
                <a:gd name="T37" fmla="*/ 0 h 157"/>
                <a:gd name="T38" fmla="*/ 254 w 25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 h="157">
                  <a:moveTo>
                    <a:pt x="199" y="157"/>
                  </a:moveTo>
                  <a:cubicBezTo>
                    <a:pt x="199" y="157"/>
                    <a:pt x="158" y="124"/>
                    <a:pt x="98" y="93"/>
                  </a:cubicBezTo>
                  <a:cubicBezTo>
                    <a:pt x="81" y="84"/>
                    <a:pt x="67" y="78"/>
                    <a:pt x="54" y="73"/>
                  </a:cubicBezTo>
                  <a:cubicBezTo>
                    <a:pt x="54" y="157"/>
                    <a:pt x="54" y="157"/>
                    <a:pt x="54" y="157"/>
                  </a:cubicBezTo>
                  <a:cubicBezTo>
                    <a:pt x="0" y="157"/>
                    <a:pt x="0" y="157"/>
                    <a:pt x="0" y="157"/>
                  </a:cubicBezTo>
                  <a:cubicBezTo>
                    <a:pt x="0" y="0"/>
                    <a:pt x="0" y="0"/>
                    <a:pt x="0" y="0"/>
                  </a:cubicBezTo>
                  <a:cubicBezTo>
                    <a:pt x="0" y="0"/>
                    <a:pt x="46" y="9"/>
                    <a:pt x="98" y="36"/>
                  </a:cubicBezTo>
                  <a:cubicBezTo>
                    <a:pt x="158" y="67"/>
                    <a:pt x="199" y="97"/>
                    <a:pt x="199" y="97"/>
                  </a:cubicBezTo>
                  <a:cubicBezTo>
                    <a:pt x="199" y="0"/>
                    <a:pt x="199" y="0"/>
                    <a:pt x="199" y="0"/>
                  </a:cubicBezTo>
                  <a:cubicBezTo>
                    <a:pt x="254" y="0"/>
                    <a:pt x="254" y="0"/>
                    <a:pt x="254" y="0"/>
                  </a:cubicBezTo>
                  <a:cubicBezTo>
                    <a:pt x="254" y="157"/>
                    <a:pt x="254" y="157"/>
                    <a:pt x="254" y="157"/>
                  </a:cubicBezTo>
                  <a:lnTo>
                    <a:pt x="199" y="157"/>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37" name="Freeform 11">
              <a:extLst>
                <a:ext uri="{FF2B5EF4-FFF2-40B4-BE49-F238E27FC236}">
                  <a16:creationId xmlns:a16="http://schemas.microsoft.com/office/drawing/2014/main" xmlns="" id="{D1CDB49F-D95F-4BD8-8807-2A579462B58A}"/>
                </a:ext>
              </a:extLst>
            </p:cNvPr>
            <p:cNvSpPr>
              <a:spLocks/>
            </p:cNvSpPr>
            <p:nvPr/>
          </p:nvSpPr>
          <p:spPr bwMode="auto">
            <a:xfrm>
              <a:off x="1379538" y="3122613"/>
              <a:ext cx="1046162" cy="615950"/>
            </a:xfrm>
            <a:custGeom>
              <a:avLst/>
              <a:gdLst>
                <a:gd name="T0" fmla="*/ 2147483647 w 279"/>
                <a:gd name="T1" fmla="*/ 2147483647 h 164"/>
                <a:gd name="T2" fmla="*/ 2147483647 w 279"/>
                <a:gd name="T3" fmla="*/ 2147483647 h 164"/>
                <a:gd name="T4" fmla="*/ 0 w 279"/>
                <a:gd name="T5" fmla="*/ 2147483647 h 164"/>
                <a:gd name="T6" fmla="*/ 2147483647 w 279"/>
                <a:gd name="T7" fmla="*/ 0 h 164"/>
                <a:gd name="T8" fmla="*/ 2147483647 w 279"/>
                <a:gd name="T9" fmla="*/ 2147483647 h 164"/>
                <a:gd name="T10" fmla="*/ 2147483647 w 279"/>
                <a:gd name="T11" fmla="*/ 0 h 164"/>
                <a:gd name="T12" fmla="*/ 2147483647 w 279"/>
                <a:gd name="T13" fmla="*/ 2147483647 h 164"/>
                <a:gd name="T14" fmla="*/ 0 60000 65536"/>
                <a:gd name="T15" fmla="*/ 0 60000 65536"/>
                <a:gd name="T16" fmla="*/ 0 60000 65536"/>
                <a:gd name="T17" fmla="*/ 0 60000 65536"/>
                <a:gd name="T18" fmla="*/ 0 60000 65536"/>
                <a:gd name="T19" fmla="*/ 0 60000 65536"/>
                <a:gd name="T20" fmla="*/ 0 60000 65536"/>
                <a:gd name="T21" fmla="*/ 0 w 279"/>
                <a:gd name="T22" fmla="*/ 0 h 164"/>
                <a:gd name="T23" fmla="*/ 279 w 279"/>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164">
                  <a:moveTo>
                    <a:pt x="279" y="38"/>
                  </a:moveTo>
                  <a:cubicBezTo>
                    <a:pt x="140" y="164"/>
                    <a:pt x="140" y="164"/>
                    <a:pt x="140" y="164"/>
                  </a:cubicBezTo>
                  <a:cubicBezTo>
                    <a:pt x="0" y="38"/>
                    <a:pt x="0" y="38"/>
                    <a:pt x="0" y="38"/>
                  </a:cubicBezTo>
                  <a:cubicBezTo>
                    <a:pt x="41" y="0"/>
                    <a:pt x="41" y="0"/>
                    <a:pt x="41" y="0"/>
                  </a:cubicBezTo>
                  <a:cubicBezTo>
                    <a:pt x="41" y="0"/>
                    <a:pt x="127" y="82"/>
                    <a:pt x="140" y="94"/>
                  </a:cubicBezTo>
                  <a:cubicBezTo>
                    <a:pt x="152" y="82"/>
                    <a:pt x="238" y="0"/>
                    <a:pt x="238" y="0"/>
                  </a:cubicBezTo>
                  <a:lnTo>
                    <a:pt x="279" y="38"/>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38" name="Freeform 12">
              <a:extLst>
                <a:ext uri="{FF2B5EF4-FFF2-40B4-BE49-F238E27FC236}">
                  <a16:creationId xmlns:a16="http://schemas.microsoft.com/office/drawing/2014/main" xmlns="" id="{BCC48279-ADB0-42B0-BE33-619B5539CE9A}"/>
                </a:ext>
              </a:extLst>
            </p:cNvPr>
            <p:cNvSpPr>
              <a:spLocks/>
            </p:cNvSpPr>
            <p:nvPr/>
          </p:nvSpPr>
          <p:spPr bwMode="auto">
            <a:xfrm>
              <a:off x="6086475" y="2557463"/>
              <a:ext cx="1060450" cy="1060450"/>
            </a:xfrm>
            <a:custGeom>
              <a:avLst/>
              <a:gdLst>
                <a:gd name="T0" fmla="*/ 0 w 283"/>
                <a:gd name="T1" fmla="*/ 2147483647 h 283"/>
                <a:gd name="T2" fmla="*/ 2147483647 w 283"/>
                <a:gd name="T3" fmla="*/ 2147483647 h 283"/>
                <a:gd name="T4" fmla="*/ 2147483647 w 283"/>
                <a:gd name="T5" fmla="*/ 2147483647 h 283"/>
                <a:gd name="T6" fmla="*/ 2147483647 w 283"/>
                <a:gd name="T7" fmla="*/ 2147483647 h 283"/>
                <a:gd name="T8" fmla="*/ 2147483647 w 283"/>
                <a:gd name="T9" fmla="*/ 2147483647 h 283"/>
                <a:gd name="T10" fmla="*/ 2147483647 w 283"/>
                <a:gd name="T11" fmla="*/ 0 h 283"/>
                <a:gd name="T12" fmla="*/ 2147483647 w 283"/>
                <a:gd name="T13" fmla="*/ 0 h 283"/>
                <a:gd name="T14" fmla="*/ 2147483647 w 283"/>
                <a:gd name="T15" fmla="*/ 2147483647 h 283"/>
                <a:gd name="T16" fmla="*/ 2147483647 w 283"/>
                <a:gd name="T17" fmla="*/ 2147483647 h 283"/>
                <a:gd name="T18" fmla="*/ 2147483647 w 283"/>
                <a:gd name="T19" fmla="*/ 2147483647 h 283"/>
                <a:gd name="T20" fmla="*/ 2147483647 w 283"/>
                <a:gd name="T21" fmla="*/ 2147483647 h 283"/>
                <a:gd name="T22" fmla="*/ 2147483647 w 283"/>
                <a:gd name="T23" fmla="*/ 2147483647 h 283"/>
                <a:gd name="T24" fmla="*/ 2147483647 w 283"/>
                <a:gd name="T25" fmla="*/ 2147483647 h 283"/>
                <a:gd name="T26" fmla="*/ 2147483647 w 283"/>
                <a:gd name="T27" fmla="*/ 2147483647 h 283"/>
                <a:gd name="T28" fmla="*/ 0 w 283"/>
                <a:gd name="T29" fmla="*/ 2147483647 h 283"/>
                <a:gd name="T30" fmla="*/ 0 w 283"/>
                <a:gd name="T31" fmla="*/ 2147483647 h 2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283"/>
                <a:gd name="T50" fmla="*/ 283 w 283"/>
                <a:gd name="T51" fmla="*/ 283 h 28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283">
                  <a:moveTo>
                    <a:pt x="0" y="154"/>
                  </a:moveTo>
                  <a:cubicBezTo>
                    <a:pt x="78" y="154"/>
                    <a:pt x="78" y="154"/>
                    <a:pt x="78" y="154"/>
                  </a:cubicBezTo>
                  <a:cubicBezTo>
                    <a:pt x="107" y="154"/>
                    <a:pt x="125" y="139"/>
                    <a:pt x="132" y="132"/>
                  </a:cubicBezTo>
                  <a:cubicBezTo>
                    <a:pt x="138" y="125"/>
                    <a:pt x="154" y="108"/>
                    <a:pt x="154" y="88"/>
                  </a:cubicBezTo>
                  <a:cubicBezTo>
                    <a:pt x="154" y="87"/>
                    <a:pt x="154" y="22"/>
                    <a:pt x="154" y="22"/>
                  </a:cubicBezTo>
                  <a:cubicBezTo>
                    <a:pt x="154" y="10"/>
                    <a:pt x="164" y="0"/>
                    <a:pt x="176" y="0"/>
                  </a:cubicBezTo>
                  <a:cubicBezTo>
                    <a:pt x="261" y="0"/>
                    <a:pt x="261" y="0"/>
                    <a:pt x="261" y="0"/>
                  </a:cubicBezTo>
                  <a:cubicBezTo>
                    <a:pt x="273" y="0"/>
                    <a:pt x="283" y="10"/>
                    <a:pt x="283" y="22"/>
                  </a:cubicBezTo>
                  <a:cubicBezTo>
                    <a:pt x="283" y="107"/>
                    <a:pt x="283" y="107"/>
                    <a:pt x="283" y="107"/>
                  </a:cubicBezTo>
                  <a:cubicBezTo>
                    <a:pt x="283" y="120"/>
                    <a:pt x="273" y="129"/>
                    <a:pt x="261" y="129"/>
                  </a:cubicBezTo>
                  <a:cubicBezTo>
                    <a:pt x="261" y="129"/>
                    <a:pt x="196" y="129"/>
                    <a:pt x="195" y="129"/>
                  </a:cubicBezTo>
                  <a:cubicBezTo>
                    <a:pt x="175" y="129"/>
                    <a:pt x="158" y="145"/>
                    <a:pt x="151" y="151"/>
                  </a:cubicBezTo>
                  <a:cubicBezTo>
                    <a:pt x="144" y="158"/>
                    <a:pt x="129" y="176"/>
                    <a:pt x="129" y="205"/>
                  </a:cubicBezTo>
                  <a:cubicBezTo>
                    <a:pt x="129" y="283"/>
                    <a:pt x="129" y="283"/>
                    <a:pt x="129" y="283"/>
                  </a:cubicBezTo>
                  <a:cubicBezTo>
                    <a:pt x="0" y="283"/>
                    <a:pt x="0" y="283"/>
                    <a:pt x="0" y="283"/>
                  </a:cubicBezTo>
                  <a:cubicBezTo>
                    <a:pt x="0" y="154"/>
                    <a:pt x="0" y="154"/>
                    <a:pt x="0" y="154"/>
                  </a:cubicBezTo>
                </a:path>
              </a:pathLst>
            </a:custGeom>
            <a:solidFill>
              <a:srgbClr val="E20025"/>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39" name="Freeform 13">
              <a:extLst>
                <a:ext uri="{FF2B5EF4-FFF2-40B4-BE49-F238E27FC236}">
                  <a16:creationId xmlns:a16="http://schemas.microsoft.com/office/drawing/2014/main" xmlns="" id="{0A3FEB0D-5759-4F66-891D-6021C13D09FD}"/>
                </a:ext>
              </a:extLst>
            </p:cNvPr>
            <p:cNvSpPr>
              <a:spLocks/>
            </p:cNvSpPr>
            <p:nvPr/>
          </p:nvSpPr>
          <p:spPr bwMode="auto">
            <a:xfrm>
              <a:off x="6662738" y="3111501"/>
              <a:ext cx="1092200" cy="1095375"/>
            </a:xfrm>
            <a:custGeom>
              <a:avLst/>
              <a:gdLst>
                <a:gd name="T0" fmla="*/ 2147483647 w 291"/>
                <a:gd name="T1" fmla="*/ 2147483647 h 292"/>
                <a:gd name="T2" fmla="*/ 2147483647 w 291"/>
                <a:gd name="T3" fmla="*/ 2147483647 h 292"/>
                <a:gd name="T4" fmla="*/ 2147483647 w 291"/>
                <a:gd name="T5" fmla="*/ 0 h 292"/>
                <a:gd name="T6" fmla="*/ 2147483647 w 291"/>
                <a:gd name="T7" fmla="*/ 2147483647 h 292"/>
                <a:gd name="T8" fmla="*/ 2147483647 w 291"/>
                <a:gd name="T9" fmla="*/ 2147483647 h 292"/>
                <a:gd name="T10" fmla="*/ 2147483647 w 291"/>
                <a:gd name="T11" fmla="*/ 2147483647 h 292"/>
                <a:gd name="T12" fmla="*/ 2147483647 w 291"/>
                <a:gd name="T13" fmla="*/ 2147483647 h 292"/>
                <a:gd name="T14" fmla="*/ 0 w 291"/>
                <a:gd name="T15" fmla="*/ 2147483647 h 292"/>
                <a:gd name="T16" fmla="*/ 0 w 291"/>
                <a:gd name="T17" fmla="*/ 2147483647 h 292"/>
                <a:gd name="T18" fmla="*/ 2147483647 w 291"/>
                <a:gd name="T19" fmla="*/ 2147483647 h 292"/>
                <a:gd name="T20" fmla="*/ 2147483647 w 291"/>
                <a:gd name="T21" fmla="*/ 2147483647 h 292"/>
                <a:gd name="T22" fmla="*/ 2147483647 w 291"/>
                <a:gd name="T23" fmla="*/ 2147483647 h 292"/>
                <a:gd name="T24" fmla="*/ 2147483647 w 291"/>
                <a:gd name="T25" fmla="*/ 2147483647 h 292"/>
                <a:gd name="T26" fmla="*/ 2147483647 w 291"/>
                <a:gd name="T27" fmla="*/ 2147483647 h 292"/>
                <a:gd name="T28" fmla="*/ 2147483647 w 291"/>
                <a:gd name="T29" fmla="*/ 2147483647 h 292"/>
                <a:gd name="T30" fmla="*/ 2147483647 w 291"/>
                <a:gd name="T31" fmla="*/ 2147483647 h 2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1"/>
                <a:gd name="T49" fmla="*/ 0 h 292"/>
                <a:gd name="T50" fmla="*/ 291 w 291"/>
                <a:gd name="T51" fmla="*/ 292 h 2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1" h="292">
                  <a:moveTo>
                    <a:pt x="291" y="75"/>
                  </a:moveTo>
                  <a:cubicBezTo>
                    <a:pt x="291" y="54"/>
                    <a:pt x="283" y="35"/>
                    <a:pt x="270" y="22"/>
                  </a:cubicBezTo>
                  <a:cubicBezTo>
                    <a:pt x="256" y="8"/>
                    <a:pt x="238" y="0"/>
                    <a:pt x="217" y="0"/>
                  </a:cubicBezTo>
                  <a:cubicBezTo>
                    <a:pt x="174" y="0"/>
                    <a:pt x="140" y="34"/>
                    <a:pt x="140" y="76"/>
                  </a:cubicBezTo>
                  <a:cubicBezTo>
                    <a:pt x="140" y="83"/>
                    <a:pt x="144" y="98"/>
                    <a:pt x="144" y="104"/>
                  </a:cubicBezTo>
                  <a:cubicBezTo>
                    <a:pt x="144" y="136"/>
                    <a:pt x="117" y="163"/>
                    <a:pt x="85" y="163"/>
                  </a:cubicBezTo>
                  <a:cubicBezTo>
                    <a:pt x="22" y="163"/>
                    <a:pt x="22" y="163"/>
                    <a:pt x="22" y="163"/>
                  </a:cubicBezTo>
                  <a:cubicBezTo>
                    <a:pt x="10" y="163"/>
                    <a:pt x="0" y="172"/>
                    <a:pt x="0" y="185"/>
                  </a:cubicBezTo>
                  <a:cubicBezTo>
                    <a:pt x="0" y="270"/>
                    <a:pt x="0" y="270"/>
                    <a:pt x="0" y="270"/>
                  </a:cubicBezTo>
                  <a:cubicBezTo>
                    <a:pt x="0" y="282"/>
                    <a:pt x="10" y="292"/>
                    <a:pt x="22" y="292"/>
                  </a:cubicBezTo>
                  <a:cubicBezTo>
                    <a:pt x="107" y="292"/>
                    <a:pt x="107" y="292"/>
                    <a:pt x="107" y="292"/>
                  </a:cubicBezTo>
                  <a:cubicBezTo>
                    <a:pt x="119" y="292"/>
                    <a:pt x="129" y="282"/>
                    <a:pt x="129" y="270"/>
                  </a:cubicBezTo>
                  <a:cubicBezTo>
                    <a:pt x="129" y="238"/>
                    <a:pt x="129" y="207"/>
                    <a:pt x="129" y="207"/>
                  </a:cubicBezTo>
                  <a:cubicBezTo>
                    <a:pt x="129" y="174"/>
                    <a:pt x="155" y="148"/>
                    <a:pt x="187" y="148"/>
                  </a:cubicBezTo>
                  <a:cubicBezTo>
                    <a:pt x="194" y="148"/>
                    <a:pt x="208" y="151"/>
                    <a:pt x="215" y="151"/>
                  </a:cubicBezTo>
                  <a:cubicBezTo>
                    <a:pt x="257" y="151"/>
                    <a:pt x="291" y="117"/>
                    <a:pt x="291" y="75"/>
                  </a:cubicBezTo>
                  <a:close/>
                </a:path>
              </a:pathLst>
            </a:custGeom>
            <a:solidFill>
              <a:srgbClr val="E20025"/>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grpSp>
      <p:cxnSp>
        <p:nvCxnSpPr>
          <p:cNvPr id="40" name="Straight Connector 100">
            <a:extLst>
              <a:ext uri="{FF2B5EF4-FFF2-40B4-BE49-F238E27FC236}">
                <a16:creationId xmlns:a16="http://schemas.microsoft.com/office/drawing/2014/main" xmlns="" id="{793D993E-BD62-459A-A8E8-A99EAD48E896}"/>
              </a:ext>
            </a:extLst>
          </p:cNvPr>
          <p:cNvCxnSpPr>
            <a:cxnSpLocks/>
          </p:cNvCxnSpPr>
          <p:nvPr/>
        </p:nvCxnSpPr>
        <p:spPr>
          <a:xfrm>
            <a:off x="5781686" y="1773648"/>
            <a:ext cx="0" cy="220133"/>
          </a:xfrm>
          <a:prstGeom prst="line">
            <a:avLst/>
          </a:prstGeom>
          <a:ln w="28575">
            <a:solidFill>
              <a:srgbClr val="C8000D"/>
            </a:solidFill>
          </a:ln>
        </p:spPr>
        <p:style>
          <a:lnRef idx="1">
            <a:schemeClr val="accent1"/>
          </a:lnRef>
          <a:fillRef idx="0">
            <a:schemeClr val="accent1"/>
          </a:fillRef>
          <a:effectRef idx="0">
            <a:schemeClr val="accent1"/>
          </a:effectRef>
          <a:fontRef idx="minor">
            <a:schemeClr val="tx1"/>
          </a:fontRef>
        </p:style>
      </p:cxnSp>
      <p:sp>
        <p:nvSpPr>
          <p:cNvPr id="41" name="Text Box 18">
            <a:extLst>
              <a:ext uri="{FF2B5EF4-FFF2-40B4-BE49-F238E27FC236}">
                <a16:creationId xmlns:a16="http://schemas.microsoft.com/office/drawing/2014/main" xmlns="" id="{A3AF1479-A7CE-41DC-A506-DFBC2B411979}"/>
              </a:ext>
            </a:extLst>
          </p:cNvPr>
          <p:cNvSpPr txBox="1">
            <a:spLocks noChangeArrowheads="1"/>
          </p:cNvSpPr>
          <p:nvPr/>
        </p:nvSpPr>
        <p:spPr bwMode="auto">
          <a:xfrm>
            <a:off x="6554254" y="1235238"/>
            <a:ext cx="2941917" cy="605667"/>
          </a:xfrm>
          <a:prstGeom prst="rect">
            <a:avLst/>
          </a:prstGeom>
          <a:noFill/>
          <a:ln>
            <a:noFill/>
          </a:ln>
          <a:extLst/>
        </p:spPr>
        <p:txBody>
          <a:bodyPr wrap="square" lIns="193536" tIns="96768" rIns="193536" bIns="96768">
            <a:spAutoFit/>
          </a:bodyPr>
          <a:lstStyle>
            <a:lvl1pPr defTabSz="1450975" eaLnBrk="0" hangingPunct="0">
              <a:tabLst>
                <a:tab pos="1431925" algn="r"/>
              </a:tabLst>
              <a:defRPr sz="1600">
                <a:solidFill>
                  <a:schemeClr val="tx1"/>
                </a:solidFill>
                <a:latin typeface="Arial" charset="0"/>
                <a:cs typeface="Arial" charset="0"/>
              </a:defRPr>
            </a:lvl1pPr>
            <a:lvl2pPr marL="742950" indent="-285750" defTabSz="1450975" eaLnBrk="0" hangingPunct="0">
              <a:tabLst>
                <a:tab pos="1431925" algn="r"/>
              </a:tabLst>
              <a:defRPr sz="1600">
                <a:solidFill>
                  <a:schemeClr val="tx1"/>
                </a:solidFill>
                <a:latin typeface="Arial" charset="0"/>
                <a:cs typeface="Arial" charset="0"/>
              </a:defRPr>
            </a:lvl2pPr>
            <a:lvl3pPr marL="1143000" indent="-228600" defTabSz="1450975" eaLnBrk="0" hangingPunct="0">
              <a:tabLst>
                <a:tab pos="1431925" algn="r"/>
              </a:tabLst>
              <a:defRPr sz="1600">
                <a:solidFill>
                  <a:schemeClr val="tx1"/>
                </a:solidFill>
                <a:latin typeface="Arial" charset="0"/>
                <a:cs typeface="Arial" charset="0"/>
              </a:defRPr>
            </a:lvl3pPr>
            <a:lvl4pPr marL="1600200" indent="-228600" defTabSz="1450975" eaLnBrk="0" hangingPunct="0">
              <a:tabLst>
                <a:tab pos="1431925" algn="r"/>
              </a:tabLst>
              <a:defRPr sz="1600">
                <a:solidFill>
                  <a:schemeClr val="tx1"/>
                </a:solidFill>
                <a:latin typeface="Arial" charset="0"/>
                <a:cs typeface="Arial" charset="0"/>
              </a:defRPr>
            </a:lvl4pPr>
            <a:lvl5pPr marL="2057400" indent="-228600" defTabSz="1450975" eaLnBrk="0" hangingPunct="0">
              <a:tabLst>
                <a:tab pos="1431925" algn="r"/>
              </a:tabLst>
              <a:defRPr sz="1600">
                <a:solidFill>
                  <a:schemeClr val="tx1"/>
                </a:solidFill>
                <a:latin typeface="Arial" charset="0"/>
                <a:cs typeface="Arial" charset="0"/>
              </a:defRPr>
            </a:lvl5pPr>
            <a:lvl6pPr marL="2514600" indent="-228600" defTabSz="1450975" eaLnBrk="0" fontAlgn="base" hangingPunct="0">
              <a:spcBef>
                <a:spcPct val="0"/>
              </a:spcBef>
              <a:spcAft>
                <a:spcPct val="0"/>
              </a:spcAft>
              <a:tabLst>
                <a:tab pos="1431925" algn="r"/>
              </a:tabLst>
              <a:defRPr sz="1600">
                <a:solidFill>
                  <a:schemeClr val="tx1"/>
                </a:solidFill>
                <a:latin typeface="Arial" charset="0"/>
                <a:cs typeface="Arial" charset="0"/>
              </a:defRPr>
            </a:lvl6pPr>
            <a:lvl7pPr marL="2971800" indent="-228600" defTabSz="1450975" eaLnBrk="0" fontAlgn="base" hangingPunct="0">
              <a:spcBef>
                <a:spcPct val="0"/>
              </a:spcBef>
              <a:spcAft>
                <a:spcPct val="0"/>
              </a:spcAft>
              <a:tabLst>
                <a:tab pos="1431925" algn="r"/>
              </a:tabLst>
              <a:defRPr sz="1600">
                <a:solidFill>
                  <a:schemeClr val="tx1"/>
                </a:solidFill>
                <a:latin typeface="Arial" charset="0"/>
                <a:cs typeface="Arial" charset="0"/>
              </a:defRPr>
            </a:lvl7pPr>
            <a:lvl8pPr marL="3429000" indent="-228600" defTabSz="1450975" eaLnBrk="0" fontAlgn="base" hangingPunct="0">
              <a:spcBef>
                <a:spcPct val="0"/>
              </a:spcBef>
              <a:spcAft>
                <a:spcPct val="0"/>
              </a:spcAft>
              <a:tabLst>
                <a:tab pos="1431925" algn="r"/>
              </a:tabLst>
              <a:defRPr sz="1600">
                <a:solidFill>
                  <a:schemeClr val="tx1"/>
                </a:solidFill>
                <a:latin typeface="Arial" charset="0"/>
                <a:cs typeface="Arial" charset="0"/>
              </a:defRPr>
            </a:lvl8pPr>
            <a:lvl9pPr marL="3886200" indent="-228600" defTabSz="1450975" eaLnBrk="0" fontAlgn="base" hangingPunct="0">
              <a:spcBef>
                <a:spcPct val="0"/>
              </a:spcBef>
              <a:spcAft>
                <a:spcPct val="0"/>
              </a:spcAft>
              <a:tabLst>
                <a:tab pos="1431925" algn="r"/>
              </a:tabLst>
              <a:defRPr sz="1600">
                <a:solidFill>
                  <a:schemeClr val="tx1"/>
                </a:solidFill>
                <a:latin typeface="Arial" charset="0"/>
                <a:cs typeface="Arial" charset="0"/>
              </a:defRPr>
            </a:lvl9pPr>
          </a:lstStyle>
          <a:p>
            <a:pPr>
              <a:tabLst>
                <a:tab pos="838179" algn="l"/>
              </a:tabLst>
              <a:defRPr/>
            </a:pPr>
            <a:r>
              <a:rPr lang="fr-FR" sz="1333" b="1" dirty="0">
                <a:solidFill>
                  <a:schemeClr val="tx1">
                    <a:lumMod val="65000"/>
                    <a:lumOff val="35000"/>
                  </a:schemeClr>
                </a:solidFill>
                <a:latin typeface="Vinci Sans Light"/>
                <a:cs typeface="Vinci Sans Light"/>
              </a:rPr>
              <a:t>2016 Revenue: </a:t>
            </a:r>
            <a:r>
              <a:rPr lang="fr-FR" sz="1333" b="1" dirty="0">
                <a:solidFill>
                  <a:schemeClr val="tx1">
                    <a:lumMod val="65000"/>
                    <a:lumOff val="35000"/>
                  </a:schemeClr>
                </a:solidFill>
                <a:latin typeface="Vinci Sans Medium"/>
                <a:cs typeface="Vinci Sans Medium"/>
              </a:rPr>
              <a:t>38.1 bn €</a:t>
            </a:r>
          </a:p>
          <a:p>
            <a:pPr>
              <a:tabLst>
                <a:tab pos="838179" algn="l"/>
              </a:tabLst>
              <a:defRPr/>
            </a:pPr>
            <a:r>
              <a:rPr lang="fr-FR" sz="1333" b="1" dirty="0">
                <a:solidFill>
                  <a:schemeClr val="tx1">
                    <a:lumMod val="65000"/>
                    <a:lumOff val="35000"/>
                  </a:schemeClr>
                </a:solidFill>
                <a:latin typeface="Vinci Sans Light"/>
                <a:cs typeface="Vinci Sans Light"/>
              </a:rPr>
              <a:t>Workforce: 	</a:t>
            </a:r>
            <a:r>
              <a:rPr lang="fr-FR" sz="1333" b="1" dirty="0">
                <a:solidFill>
                  <a:schemeClr val="tx1">
                    <a:lumMod val="65000"/>
                    <a:lumOff val="35000"/>
                  </a:schemeClr>
                </a:solidFill>
                <a:latin typeface="Vinci Sans Medium"/>
                <a:cs typeface="Vinci Sans Medium"/>
              </a:rPr>
              <a:t>183 487</a:t>
            </a:r>
            <a:endParaRPr lang="fr-FR" sz="1333" b="1" dirty="0">
              <a:solidFill>
                <a:schemeClr val="tx1">
                  <a:lumMod val="65000"/>
                  <a:lumOff val="35000"/>
                </a:schemeClr>
              </a:solidFill>
              <a:latin typeface="Vinci Sans Light"/>
              <a:cs typeface="Vinci Sans Light"/>
            </a:endParaRPr>
          </a:p>
        </p:txBody>
      </p:sp>
      <p:grpSp>
        <p:nvGrpSpPr>
          <p:cNvPr id="42" name="Group 31">
            <a:extLst>
              <a:ext uri="{FF2B5EF4-FFF2-40B4-BE49-F238E27FC236}">
                <a16:creationId xmlns:a16="http://schemas.microsoft.com/office/drawing/2014/main" xmlns="" id="{169C4701-B0F6-4DA6-983B-F7F81649A40E}"/>
              </a:ext>
            </a:extLst>
          </p:cNvPr>
          <p:cNvGrpSpPr>
            <a:grpSpLocks noChangeAspect="1"/>
          </p:cNvGrpSpPr>
          <p:nvPr/>
        </p:nvGrpSpPr>
        <p:grpSpPr bwMode="auto">
          <a:xfrm>
            <a:off x="4848890" y="1989369"/>
            <a:ext cx="1453539" cy="380389"/>
            <a:chOff x="1724025" y="4149725"/>
            <a:chExt cx="6356351" cy="1658938"/>
          </a:xfrm>
        </p:grpSpPr>
        <p:sp>
          <p:nvSpPr>
            <p:cNvPr id="43" name="Freeform 44">
              <a:extLst>
                <a:ext uri="{FF2B5EF4-FFF2-40B4-BE49-F238E27FC236}">
                  <a16:creationId xmlns:a16="http://schemas.microsoft.com/office/drawing/2014/main" xmlns="" id="{90ABFC0F-781E-48EF-AC3C-8AEE19719C98}"/>
                </a:ext>
              </a:extLst>
            </p:cNvPr>
            <p:cNvSpPr>
              <a:spLocks/>
            </p:cNvSpPr>
            <p:nvPr/>
          </p:nvSpPr>
          <p:spPr bwMode="auto">
            <a:xfrm>
              <a:off x="3355975" y="5526088"/>
              <a:ext cx="198438" cy="277813"/>
            </a:xfrm>
            <a:custGeom>
              <a:avLst/>
              <a:gdLst>
                <a:gd name="T0" fmla="*/ 2147483647 w 53"/>
                <a:gd name="T1" fmla="*/ 2147483647 h 74"/>
                <a:gd name="T2" fmla="*/ 0 w 53"/>
                <a:gd name="T3" fmla="*/ 2147483647 h 74"/>
                <a:gd name="T4" fmla="*/ 2147483647 w 53"/>
                <a:gd name="T5" fmla="*/ 0 h 74"/>
                <a:gd name="T6" fmla="*/ 2147483647 w 53"/>
                <a:gd name="T7" fmla="*/ 2147483647 h 74"/>
                <a:gd name="T8" fmla="*/ 2147483647 w 53"/>
                <a:gd name="T9" fmla="*/ 2147483647 h 74"/>
                <a:gd name="T10" fmla="*/ 2147483647 w 53"/>
                <a:gd name="T11" fmla="*/ 2147483647 h 74"/>
                <a:gd name="T12" fmla="*/ 2147483647 w 53"/>
                <a:gd name="T13" fmla="*/ 2147483647 h 74"/>
                <a:gd name="T14" fmla="*/ 2147483647 w 53"/>
                <a:gd name="T15" fmla="*/ 2147483647 h 74"/>
                <a:gd name="T16" fmla="*/ 2147483647 w 53"/>
                <a:gd name="T17" fmla="*/ 2147483647 h 74"/>
                <a:gd name="T18" fmla="*/ 2147483647 w 53"/>
                <a:gd name="T19" fmla="*/ 2147483647 h 74"/>
                <a:gd name="T20" fmla="*/ 2147483647 w 53"/>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74"/>
                <a:gd name="T35" fmla="*/ 53 w 53"/>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74">
                  <a:moveTo>
                    <a:pt x="35" y="74"/>
                  </a:moveTo>
                  <a:cubicBezTo>
                    <a:pt x="12" y="74"/>
                    <a:pt x="0" y="57"/>
                    <a:pt x="0" y="37"/>
                  </a:cubicBezTo>
                  <a:cubicBezTo>
                    <a:pt x="0" y="18"/>
                    <a:pt x="12" y="0"/>
                    <a:pt x="35" y="0"/>
                  </a:cubicBezTo>
                  <a:cubicBezTo>
                    <a:pt x="43" y="0"/>
                    <a:pt x="49" y="2"/>
                    <a:pt x="53" y="4"/>
                  </a:cubicBezTo>
                  <a:cubicBezTo>
                    <a:pt x="50" y="12"/>
                    <a:pt x="50" y="12"/>
                    <a:pt x="50" y="12"/>
                  </a:cubicBezTo>
                  <a:cubicBezTo>
                    <a:pt x="47" y="11"/>
                    <a:pt x="43" y="10"/>
                    <a:pt x="38" y="10"/>
                  </a:cubicBezTo>
                  <a:cubicBezTo>
                    <a:pt x="23" y="10"/>
                    <a:pt x="17" y="23"/>
                    <a:pt x="17" y="37"/>
                  </a:cubicBezTo>
                  <a:cubicBezTo>
                    <a:pt x="17" y="51"/>
                    <a:pt x="23" y="64"/>
                    <a:pt x="38" y="64"/>
                  </a:cubicBezTo>
                  <a:cubicBezTo>
                    <a:pt x="43" y="64"/>
                    <a:pt x="46" y="63"/>
                    <a:pt x="50" y="62"/>
                  </a:cubicBezTo>
                  <a:cubicBezTo>
                    <a:pt x="53" y="70"/>
                    <a:pt x="53" y="70"/>
                    <a:pt x="53" y="70"/>
                  </a:cubicBezTo>
                  <a:cubicBezTo>
                    <a:pt x="49" y="73"/>
                    <a:pt x="43" y="74"/>
                    <a:pt x="35" y="74"/>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4" name="Freeform 45">
              <a:extLst>
                <a:ext uri="{FF2B5EF4-FFF2-40B4-BE49-F238E27FC236}">
                  <a16:creationId xmlns:a16="http://schemas.microsoft.com/office/drawing/2014/main" xmlns="" id="{2EB0D3F6-8325-493E-9155-C26BECAC0B5B}"/>
                </a:ext>
              </a:extLst>
            </p:cNvPr>
            <p:cNvSpPr>
              <a:spLocks noEditPoints="1"/>
            </p:cNvSpPr>
            <p:nvPr/>
          </p:nvSpPr>
          <p:spPr bwMode="auto">
            <a:xfrm>
              <a:off x="3584575" y="5526088"/>
              <a:ext cx="254000" cy="277813"/>
            </a:xfrm>
            <a:custGeom>
              <a:avLst/>
              <a:gdLst>
                <a:gd name="T0" fmla="*/ 2147483647 w 68"/>
                <a:gd name="T1" fmla="*/ 2147483647 h 74"/>
                <a:gd name="T2" fmla="*/ 2147483647 w 68"/>
                <a:gd name="T3" fmla="*/ 2147483647 h 74"/>
                <a:gd name="T4" fmla="*/ 2147483647 w 68"/>
                <a:gd name="T5" fmla="*/ 2147483647 h 74"/>
                <a:gd name="T6" fmla="*/ 2147483647 w 68"/>
                <a:gd name="T7" fmla="*/ 2147483647 h 74"/>
                <a:gd name="T8" fmla="*/ 2147483647 w 68"/>
                <a:gd name="T9" fmla="*/ 2147483647 h 74"/>
                <a:gd name="T10" fmla="*/ 2147483647 w 68"/>
                <a:gd name="T11" fmla="*/ 2147483647 h 74"/>
                <a:gd name="T12" fmla="*/ 2147483647 w 68"/>
                <a:gd name="T13" fmla="*/ 0 h 74"/>
                <a:gd name="T14" fmla="*/ 0 w 68"/>
                <a:gd name="T15" fmla="*/ 2147483647 h 74"/>
                <a:gd name="T16" fmla="*/ 2147483647 w 68"/>
                <a:gd name="T17" fmla="*/ 2147483647 h 74"/>
                <a:gd name="T18" fmla="*/ 2147483647 w 68"/>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4"/>
                <a:gd name="T32" fmla="*/ 68 w 68"/>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4">
                  <a:moveTo>
                    <a:pt x="51" y="37"/>
                  </a:moveTo>
                  <a:cubicBezTo>
                    <a:pt x="51" y="50"/>
                    <a:pt x="48" y="65"/>
                    <a:pt x="34" y="65"/>
                  </a:cubicBezTo>
                  <a:cubicBezTo>
                    <a:pt x="20" y="65"/>
                    <a:pt x="17" y="50"/>
                    <a:pt x="17" y="37"/>
                  </a:cubicBezTo>
                  <a:cubicBezTo>
                    <a:pt x="17" y="23"/>
                    <a:pt x="20" y="9"/>
                    <a:pt x="34" y="9"/>
                  </a:cubicBezTo>
                  <a:cubicBezTo>
                    <a:pt x="48" y="9"/>
                    <a:pt x="51" y="23"/>
                    <a:pt x="51" y="37"/>
                  </a:cubicBezTo>
                  <a:moveTo>
                    <a:pt x="68" y="37"/>
                  </a:moveTo>
                  <a:cubicBezTo>
                    <a:pt x="68" y="17"/>
                    <a:pt x="58" y="0"/>
                    <a:pt x="34" y="0"/>
                  </a:cubicBezTo>
                  <a:cubicBezTo>
                    <a:pt x="10" y="0"/>
                    <a:pt x="0" y="17"/>
                    <a:pt x="0" y="37"/>
                  </a:cubicBezTo>
                  <a:cubicBezTo>
                    <a:pt x="0" y="58"/>
                    <a:pt x="10" y="74"/>
                    <a:pt x="34" y="74"/>
                  </a:cubicBezTo>
                  <a:cubicBezTo>
                    <a:pt x="58" y="74"/>
                    <a:pt x="68" y="58"/>
                    <a:pt x="68" y="37"/>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5" name="Freeform 46">
              <a:extLst>
                <a:ext uri="{FF2B5EF4-FFF2-40B4-BE49-F238E27FC236}">
                  <a16:creationId xmlns:a16="http://schemas.microsoft.com/office/drawing/2014/main" xmlns="" id="{470D61D9-D9D1-4888-B6D6-A3A3C3A8F8C7}"/>
                </a:ext>
              </a:extLst>
            </p:cNvPr>
            <p:cNvSpPr>
              <a:spLocks/>
            </p:cNvSpPr>
            <p:nvPr/>
          </p:nvSpPr>
          <p:spPr bwMode="auto">
            <a:xfrm>
              <a:off x="3902075" y="5530850"/>
              <a:ext cx="247650" cy="269875"/>
            </a:xfrm>
            <a:custGeom>
              <a:avLst/>
              <a:gdLst>
                <a:gd name="T0" fmla="*/ 2147483647 w 66"/>
                <a:gd name="T1" fmla="*/ 2147483647 h 72"/>
                <a:gd name="T2" fmla="*/ 2147483647 w 66"/>
                <a:gd name="T3" fmla="*/ 2147483647 h 72"/>
                <a:gd name="T4" fmla="*/ 2147483647 w 66"/>
                <a:gd name="T5" fmla="*/ 2147483647 h 72"/>
                <a:gd name="T6" fmla="*/ 2147483647 w 66"/>
                <a:gd name="T7" fmla="*/ 2147483647 h 72"/>
                <a:gd name="T8" fmla="*/ 2147483647 w 66"/>
                <a:gd name="T9" fmla="*/ 2147483647 h 72"/>
                <a:gd name="T10" fmla="*/ 2147483647 w 66"/>
                <a:gd name="T11" fmla="*/ 2147483647 h 72"/>
                <a:gd name="T12" fmla="*/ 0 w 66"/>
                <a:gd name="T13" fmla="*/ 2147483647 h 72"/>
                <a:gd name="T14" fmla="*/ 0 w 66"/>
                <a:gd name="T15" fmla="*/ 0 h 72"/>
                <a:gd name="T16" fmla="*/ 2147483647 w 66"/>
                <a:gd name="T17" fmla="*/ 0 h 72"/>
                <a:gd name="T18" fmla="*/ 2147483647 w 66"/>
                <a:gd name="T19" fmla="*/ 2147483647 h 72"/>
                <a:gd name="T20" fmla="*/ 2147483647 w 66"/>
                <a:gd name="T21" fmla="*/ 2147483647 h 72"/>
                <a:gd name="T22" fmla="*/ 2147483647 w 66"/>
                <a:gd name="T23" fmla="*/ 2147483647 h 72"/>
                <a:gd name="T24" fmla="*/ 2147483647 w 66"/>
                <a:gd name="T25" fmla="*/ 2147483647 h 72"/>
                <a:gd name="T26" fmla="*/ 2147483647 w 66"/>
                <a:gd name="T27" fmla="*/ 0 h 72"/>
                <a:gd name="T28" fmla="*/ 2147483647 w 66"/>
                <a:gd name="T29" fmla="*/ 0 h 72"/>
                <a:gd name="T30" fmla="*/ 2147483647 w 66"/>
                <a:gd name="T31" fmla="*/ 2147483647 h 72"/>
                <a:gd name="T32" fmla="*/ 2147483647 w 66"/>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2"/>
                <a:gd name="T53" fmla="*/ 66 w 66"/>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2">
                  <a:moveTo>
                    <a:pt x="53" y="72"/>
                  </a:moveTo>
                  <a:cubicBezTo>
                    <a:pt x="19" y="26"/>
                    <a:pt x="19" y="26"/>
                    <a:pt x="19" y="26"/>
                  </a:cubicBezTo>
                  <a:cubicBezTo>
                    <a:pt x="16" y="22"/>
                    <a:pt x="13" y="18"/>
                    <a:pt x="13" y="18"/>
                  </a:cubicBezTo>
                  <a:cubicBezTo>
                    <a:pt x="13" y="18"/>
                    <a:pt x="13" y="18"/>
                    <a:pt x="13" y="18"/>
                  </a:cubicBezTo>
                  <a:cubicBezTo>
                    <a:pt x="13" y="18"/>
                    <a:pt x="14" y="22"/>
                    <a:pt x="14" y="26"/>
                  </a:cubicBezTo>
                  <a:cubicBezTo>
                    <a:pt x="14" y="72"/>
                    <a:pt x="14" y="72"/>
                    <a:pt x="14" y="72"/>
                  </a:cubicBezTo>
                  <a:cubicBezTo>
                    <a:pt x="0" y="72"/>
                    <a:pt x="0" y="72"/>
                    <a:pt x="0" y="72"/>
                  </a:cubicBezTo>
                  <a:cubicBezTo>
                    <a:pt x="0" y="0"/>
                    <a:pt x="0" y="0"/>
                    <a:pt x="0" y="0"/>
                  </a:cubicBezTo>
                  <a:cubicBezTo>
                    <a:pt x="15" y="0"/>
                    <a:pt x="15" y="0"/>
                    <a:pt x="15" y="0"/>
                  </a:cubicBezTo>
                  <a:cubicBezTo>
                    <a:pt x="48" y="44"/>
                    <a:pt x="48" y="44"/>
                    <a:pt x="48" y="44"/>
                  </a:cubicBezTo>
                  <a:cubicBezTo>
                    <a:pt x="51" y="48"/>
                    <a:pt x="52" y="51"/>
                    <a:pt x="52" y="51"/>
                  </a:cubicBezTo>
                  <a:cubicBezTo>
                    <a:pt x="53" y="51"/>
                    <a:pt x="53" y="51"/>
                    <a:pt x="53" y="51"/>
                  </a:cubicBezTo>
                  <a:cubicBezTo>
                    <a:pt x="53" y="51"/>
                    <a:pt x="52" y="48"/>
                    <a:pt x="52" y="44"/>
                  </a:cubicBezTo>
                  <a:cubicBezTo>
                    <a:pt x="52" y="0"/>
                    <a:pt x="52" y="0"/>
                    <a:pt x="52" y="0"/>
                  </a:cubicBezTo>
                  <a:cubicBezTo>
                    <a:pt x="66" y="0"/>
                    <a:pt x="66" y="0"/>
                    <a:pt x="66" y="0"/>
                  </a:cubicBezTo>
                  <a:cubicBezTo>
                    <a:pt x="66" y="72"/>
                    <a:pt x="66" y="72"/>
                    <a:pt x="66" y="72"/>
                  </a:cubicBezTo>
                  <a:lnTo>
                    <a:pt x="53" y="72"/>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6" name="Freeform 47">
              <a:extLst>
                <a:ext uri="{FF2B5EF4-FFF2-40B4-BE49-F238E27FC236}">
                  <a16:creationId xmlns:a16="http://schemas.microsoft.com/office/drawing/2014/main" xmlns="" id="{276105F2-71E5-4DD0-8FDB-EC22A033CAD2}"/>
                </a:ext>
              </a:extLst>
            </p:cNvPr>
            <p:cNvSpPr>
              <a:spLocks/>
            </p:cNvSpPr>
            <p:nvPr/>
          </p:nvSpPr>
          <p:spPr bwMode="auto">
            <a:xfrm>
              <a:off x="4210050" y="5526088"/>
              <a:ext cx="192088" cy="277813"/>
            </a:xfrm>
            <a:custGeom>
              <a:avLst/>
              <a:gdLst>
                <a:gd name="T0" fmla="*/ 2147483647 w 51"/>
                <a:gd name="T1" fmla="*/ 2147483647 h 74"/>
                <a:gd name="T2" fmla="*/ 0 w 51"/>
                <a:gd name="T3" fmla="*/ 2147483647 h 74"/>
                <a:gd name="T4" fmla="*/ 2147483647 w 51"/>
                <a:gd name="T5" fmla="*/ 2147483647 h 74"/>
                <a:gd name="T6" fmla="*/ 2147483647 w 51"/>
                <a:gd name="T7" fmla="*/ 2147483647 h 74"/>
                <a:gd name="T8" fmla="*/ 2147483647 w 51"/>
                <a:gd name="T9" fmla="*/ 2147483647 h 74"/>
                <a:gd name="T10" fmla="*/ 2147483647 w 51"/>
                <a:gd name="T11" fmla="*/ 2147483647 h 74"/>
                <a:gd name="T12" fmla="*/ 2147483647 w 51"/>
                <a:gd name="T13" fmla="*/ 2147483647 h 74"/>
                <a:gd name="T14" fmla="*/ 2147483647 w 51"/>
                <a:gd name="T15" fmla="*/ 0 h 74"/>
                <a:gd name="T16" fmla="*/ 2147483647 w 51"/>
                <a:gd name="T17" fmla="*/ 2147483647 h 74"/>
                <a:gd name="T18" fmla="*/ 2147483647 w 51"/>
                <a:gd name="T19" fmla="*/ 2147483647 h 74"/>
                <a:gd name="T20" fmla="*/ 2147483647 w 51"/>
                <a:gd name="T21" fmla="*/ 2147483647 h 74"/>
                <a:gd name="T22" fmla="*/ 2147483647 w 51"/>
                <a:gd name="T23" fmla="*/ 2147483647 h 74"/>
                <a:gd name="T24" fmla="*/ 2147483647 w 51"/>
                <a:gd name="T25" fmla="*/ 2147483647 h 74"/>
                <a:gd name="T26" fmla="*/ 2147483647 w 51"/>
                <a:gd name="T27" fmla="*/ 2147483647 h 74"/>
                <a:gd name="T28" fmla="*/ 2147483647 w 51"/>
                <a:gd name="T29" fmla="*/ 21474836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74"/>
                <a:gd name="T47" fmla="*/ 51 w 51"/>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74">
                  <a:moveTo>
                    <a:pt x="22" y="74"/>
                  </a:moveTo>
                  <a:cubicBezTo>
                    <a:pt x="11" y="74"/>
                    <a:pt x="4" y="73"/>
                    <a:pt x="0" y="70"/>
                  </a:cubicBezTo>
                  <a:cubicBezTo>
                    <a:pt x="4" y="61"/>
                    <a:pt x="4" y="61"/>
                    <a:pt x="4" y="61"/>
                  </a:cubicBezTo>
                  <a:cubicBezTo>
                    <a:pt x="7" y="63"/>
                    <a:pt x="12" y="64"/>
                    <a:pt x="19" y="64"/>
                  </a:cubicBezTo>
                  <a:cubicBezTo>
                    <a:pt x="28" y="64"/>
                    <a:pt x="33" y="60"/>
                    <a:pt x="33" y="53"/>
                  </a:cubicBezTo>
                  <a:cubicBezTo>
                    <a:pt x="33" y="48"/>
                    <a:pt x="29" y="44"/>
                    <a:pt x="19" y="41"/>
                  </a:cubicBezTo>
                  <a:cubicBezTo>
                    <a:pt x="4" y="36"/>
                    <a:pt x="1" y="28"/>
                    <a:pt x="1" y="21"/>
                  </a:cubicBezTo>
                  <a:cubicBezTo>
                    <a:pt x="1" y="10"/>
                    <a:pt x="11" y="0"/>
                    <a:pt x="27" y="0"/>
                  </a:cubicBezTo>
                  <a:cubicBezTo>
                    <a:pt x="37" y="0"/>
                    <a:pt x="43" y="2"/>
                    <a:pt x="47" y="4"/>
                  </a:cubicBezTo>
                  <a:cubicBezTo>
                    <a:pt x="44" y="12"/>
                    <a:pt x="44" y="12"/>
                    <a:pt x="44" y="12"/>
                  </a:cubicBezTo>
                  <a:cubicBezTo>
                    <a:pt x="40" y="11"/>
                    <a:pt x="35" y="9"/>
                    <a:pt x="30" y="9"/>
                  </a:cubicBezTo>
                  <a:cubicBezTo>
                    <a:pt x="21" y="9"/>
                    <a:pt x="17" y="13"/>
                    <a:pt x="17" y="20"/>
                  </a:cubicBezTo>
                  <a:cubicBezTo>
                    <a:pt x="17" y="26"/>
                    <a:pt x="23" y="29"/>
                    <a:pt x="30" y="32"/>
                  </a:cubicBezTo>
                  <a:cubicBezTo>
                    <a:pt x="48" y="37"/>
                    <a:pt x="51" y="45"/>
                    <a:pt x="51" y="52"/>
                  </a:cubicBezTo>
                  <a:cubicBezTo>
                    <a:pt x="51" y="65"/>
                    <a:pt x="39" y="74"/>
                    <a:pt x="22" y="74"/>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7" name="Freeform 48">
              <a:extLst>
                <a:ext uri="{FF2B5EF4-FFF2-40B4-BE49-F238E27FC236}">
                  <a16:creationId xmlns:a16="http://schemas.microsoft.com/office/drawing/2014/main" xmlns="" id="{B09EAA42-E1EF-4E19-87E4-AB3E982F7F33}"/>
                </a:ext>
              </a:extLst>
            </p:cNvPr>
            <p:cNvSpPr>
              <a:spLocks/>
            </p:cNvSpPr>
            <p:nvPr/>
          </p:nvSpPr>
          <p:spPr bwMode="auto">
            <a:xfrm>
              <a:off x="4432300" y="5530850"/>
              <a:ext cx="187325" cy="269875"/>
            </a:xfrm>
            <a:custGeom>
              <a:avLst/>
              <a:gdLst>
                <a:gd name="T0" fmla="*/ 2147483647 w 118"/>
                <a:gd name="T1" fmla="*/ 2147483647 h 170"/>
                <a:gd name="T2" fmla="*/ 2147483647 w 118"/>
                <a:gd name="T3" fmla="*/ 2147483647 h 170"/>
                <a:gd name="T4" fmla="*/ 2147483647 w 118"/>
                <a:gd name="T5" fmla="*/ 2147483647 h 170"/>
                <a:gd name="T6" fmla="*/ 2147483647 w 118"/>
                <a:gd name="T7" fmla="*/ 2147483647 h 170"/>
                <a:gd name="T8" fmla="*/ 0 w 118"/>
                <a:gd name="T9" fmla="*/ 2147483647 h 170"/>
                <a:gd name="T10" fmla="*/ 0 w 118"/>
                <a:gd name="T11" fmla="*/ 0 h 170"/>
                <a:gd name="T12" fmla="*/ 2147483647 w 118"/>
                <a:gd name="T13" fmla="*/ 0 h 170"/>
                <a:gd name="T14" fmla="*/ 2147483647 w 118"/>
                <a:gd name="T15" fmla="*/ 2147483647 h 170"/>
                <a:gd name="T16" fmla="*/ 2147483647 w 118"/>
                <a:gd name="T17" fmla="*/ 2147483647 h 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170"/>
                <a:gd name="T29" fmla="*/ 118 w 118"/>
                <a:gd name="T30" fmla="*/ 170 h 1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170">
                  <a:moveTo>
                    <a:pt x="77" y="21"/>
                  </a:moveTo>
                  <a:lnTo>
                    <a:pt x="77" y="170"/>
                  </a:lnTo>
                  <a:lnTo>
                    <a:pt x="40" y="170"/>
                  </a:lnTo>
                  <a:lnTo>
                    <a:pt x="40" y="21"/>
                  </a:lnTo>
                  <a:lnTo>
                    <a:pt x="0" y="21"/>
                  </a:lnTo>
                  <a:lnTo>
                    <a:pt x="0" y="0"/>
                  </a:lnTo>
                  <a:lnTo>
                    <a:pt x="118" y="0"/>
                  </a:lnTo>
                  <a:lnTo>
                    <a:pt x="118" y="21"/>
                  </a:lnTo>
                  <a:lnTo>
                    <a:pt x="77" y="21"/>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8" name="Freeform 49">
              <a:extLst>
                <a:ext uri="{FF2B5EF4-FFF2-40B4-BE49-F238E27FC236}">
                  <a16:creationId xmlns:a16="http://schemas.microsoft.com/office/drawing/2014/main" xmlns="" id="{7083A3B5-3B6A-4A27-B2EF-FA1FAC0E54CA}"/>
                </a:ext>
              </a:extLst>
            </p:cNvPr>
            <p:cNvSpPr>
              <a:spLocks noEditPoints="1"/>
            </p:cNvSpPr>
            <p:nvPr/>
          </p:nvSpPr>
          <p:spPr bwMode="auto">
            <a:xfrm>
              <a:off x="4675188" y="5526088"/>
              <a:ext cx="225425" cy="274638"/>
            </a:xfrm>
            <a:custGeom>
              <a:avLst/>
              <a:gdLst>
                <a:gd name="T0" fmla="*/ 2147483647 w 60"/>
                <a:gd name="T1" fmla="*/ 2147483647 h 73"/>
                <a:gd name="T2" fmla="*/ 2147483647 w 60"/>
                <a:gd name="T3" fmla="*/ 2147483647 h 73"/>
                <a:gd name="T4" fmla="*/ 2147483647 w 60"/>
                <a:gd name="T5" fmla="*/ 2147483647 h 73"/>
                <a:gd name="T6" fmla="*/ 2147483647 w 60"/>
                <a:gd name="T7" fmla="*/ 2147483647 h 73"/>
                <a:gd name="T8" fmla="*/ 2147483647 w 60"/>
                <a:gd name="T9" fmla="*/ 2147483647 h 73"/>
                <a:gd name="T10" fmla="*/ 2147483647 w 60"/>
                <a:gd name="T11" fmla="*/ 2147483647 h 73"/>
                <a:gd name="T12" fmla="*/ 2147483647 w 60"/>
                <a:gd name="T13" fmla="*/ 2147483647 h 73"/>
                <a:gd name="T14" fmla="*/ 2147483647 w 60"/>
                <a:gd name="T15" fmla="*/ 2147483647 h 73"/>
                <a:gd name="T16" fmla="*/ 2147483647 w 60"/>
                <a:gd name="T17" fmla="*/ 2147483647 h 73"/>
                <a:gd name="T18" fmla="*/ 2147483647 w 60"/>
                <a:gd name="T19" fmla="*/ 2147483647 h 73"/>
                <a:gd name="T20" fmla="*/ 2147483647 w 60"/>
                <a:gd name="T21" fmla="*/ 0 h 73"/>
                <a:gd name="T22" fmla="*/ 0 w 60"/>
                <a:gd name="T23" fmla="*/ 2147483647 h 73"/>
                <a:gd name="T24" fmla="*/ 0 w 60"/>
                <a:gd name="T25" fmla="*/ 2147483647 h 73"/>
                <a:gd name="T26" fmla="*/ 2147483647 w 60"/>
                <a:gd name="T27" fmla="*/ 2147483647 h 73"/>
                <a:gd name="T28" fmla="*/ 2147483647 w 60"/>
                <a:gd name="T29" fmla="*/ 2147483647 h 73"/>
                <a:gd name="T30" fmla="*/ 2147483647 w 60"/>
                <a:gd name="T31" fmla="*/ 2147483647 h 73"/>
                <a:gd name="T32" fmla="*/ 2147483647 w 60"/>
                <a:gd name="T33" fmla="*/ 2147483647 h 73"/>
                <a:gd name="T34" fmla="*/ 2147483647 w 60"/>
                <a:gd name="T35" fmla="*/ 214748364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73"/>
                <a:gd name="T56" fmla="*/ 60 w 60"/>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73">
                  <a:moveTo>
                    <a:pt x="41" y="23"/>
                  </a:moveTo>
                  <a:cubicBezTo>
                    <a:pt x="41" y="32"/>
                    <a:pt x="35" y="38"/>
                    <a:pt x="22" y="38"/>
                  </a:cubicBezTo>
                  <a:cubicBezTo>
                    <a:pt x="20" y="38"/>
                    <a:pt x="17" y="38"/>
                    <a:pt x="16" y="37"/>
                  </a:cubicBezTo>
                  <a:cubicBezTo>
                    <a:pt x="16" y="9"/>
                    <a:pt x="16" y="9"/>
                    <a:pt x="16" y="9"/>
                  </a:cubicBezTo>
                  <a:cubicBezTo>
                    <a:pt x="18" y="8"/>
                    <a:pt x="21" y="8"/>
                    <a:pt x="24" y="8"/>
                  </a:cubicBezTo>
                  <a:cubicBezTo>
                    <a:pt x="37" y="8"/>
                    <a:pt x="41" y="13"/>
                    <a:pt x="41" y="23"/>
                  </a:cubicBezTo>
                  <a:moveTo>
                    <a:pt x="60" y="73"/>
                  </a:moveTo>
                  <a:cubicBezTo>
                    <a:pt x="34" y="41"/>
                    <a:pt x="34" y="41"/>
                    <a:pt x="34" y="41"/>
                  </a:cubicBezTo>
                  <a:cubicBezTo>
                    <a:pt x="34" y="41"/>
                    <a:pt x="34" y="41"/>
                    <a:pt x="34" y="41"/>
                  </a:cubicBezTo>
                  <a:cubicBezTo>
                    <a:pt x="48" y="40"/>
                    <a:pt x="58" y="33"/>
                    <a:pt x="58" y="22"/>
                  </a:cubicBezTo>
                  <a:cubicBezTo>
                    <a:pt x="58" y="8"/>
                    <a:pt x="47" y="0"/>
                    <a:pt x="24" y="0"/>
                  </a:cubicBezTo>
                  <a:cubicBezTo>
                    <a:pt x="14" y="0"/>
                    <a:pt x="5" y="2"/>
                    <a:pt x="0" y="4"/>
                  </a:cubicBezTo>
                  <a:cubicBezTo>
                    <a:pt x="0" y="73"/>
                    <a:pt x="0" y="73"/>
                    <a:pt x="0" y="73"/>
                  </a:cubicBezTo>
                  <a:cubicBezTo>
                    <a:pt x="16" y="73"/>
                    <a:pt x="16" y="73"/>
                    <a:pt x="16" y="73"/>
                  </a:cubicBezTo>
                  <a:cubicBezTo>
                    <a:pt x="16" y="41"/>
                    <a:pt x="16" y="41"/>
                    <a:pt x="16" y="41"/>
                  </a:cubicBezTo>
                  <a:cubicBezTo>
                    <a:pt x="16" y="41"/>
                    <a:pt x="16" y="41"/>
                    <a:pt x="16" y="41"/>
                  </a:cubicBezTo>
                  <a:cubicBezTo>
                    <a:pt x="42" y="73"/>
                    <a:pt x="42" y="73"/>
                    <a:pt x="42" y="73"/>
                  </a:cubicBezTo>
                  <a:lnTo>
                    <a:pt x="60" y="73"/>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49" name="Freeform 50">
              <a:extLst>
                <a:ext uri="{FF2B5EF4-FFF2-40B4-BE49-F238E27FC236}">
                  <a16:creationId xmlns:a16="http://schemas.microsoft.com/office/drawing/2014/main" xmlns="" id="{97FA84BA-1AAA-4FC2-9D71-F6ED5FA85C0B}"/>
                </a:ext>
              </a:extLst>
            </p:cNvPr>
            <p:cNvSpPr>
              <a:spLocks/>
            </p:cNvSpPr>
            <p:nvPr/>
          </p:nvSpPr>
          <p:spPr bwMode="auto">
            <a:xfrm>
              <a:off x="4956175" y="5530850"/>
              <a:ext cx="222250" cy="277813"/>
            </a:xfrm>
            <a:custGeom>
              <a:avLst/>
              <a:gdLst>
                <a:gd name="T0" fmla="*/ 2147483647 w 59"/>
                <a:gd name="T1" fmla="*/ 2147483647 h 74"/>
                <a:gd name="T2" fmla="*/ 0 w 59"/>
                <a:gd name="T3" fmla="*/ 2147483647 h 74"/>
                <a:gd name="T4" fmla="*/ 0 w 59"/>
                <a:gd name="T5" fmla="*/ 0 h 74"/>
                <a:gd name="T6" fmla="*/ 2147483647 w 59"/>
                <a:gd name="T7" fmla="*/ 0 h 74"/>
                <a:gd name="T8" fmla="*/ 2147483647 w 59"/>
                <a:gd name="T9" fmla="*/ 2147483647 h 74"/>
                <a:gd name="T10" fmla="*/ 2147483647 w 59"/>
                <a:gd name="T11" fmla="*/ 2147483647 h 74"/>
                <a:gd name="T12" fmla="*/ 2147483647 w 59"/>
                <a:gd name="T13" fmla="*/ 2147483647 h 74"/>
                <a:gd name="T14" fmla="*/ 2147483647 w 59"/>
                <a:gd name="T15" fmla="*/ 0 h 74"/>
                <a:gd name="T16" fmla="*/ 2147483647 w 59"/>
                <a:gd name="T17" fmla="*/ 0 h 74"/>
                <a:gd name="T18" fmla="*/ 2147483647 w 59"/>
                <a:gd name="T19" fmla="*/ 2147483647 h 74"/>
                <a:gd name="T20" fmla="*/ 2147483647 w 59"/>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4"/>
                <a:gd name="T35" fmla="*/ 59 w 59"/>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4">
                  <a:moveTo>
                    <a:pt x="30" y="74"/>
                  </a:moveTo>
                  <a:cubicBezTo>
                    <a:pt x="12" y="74"/>
                    <a:pt x="0" y="65"/>
                    <a:pt x="0" y="51"/>
                  </a:cubicBezTo>
                  <a:cubicBezTo>
                    <a:pt x="0" y="0"/>
                    <a:pt x="0" y="0"/>
                    <a:pt x="0" y="0"/>
                  </a:cubicBezTo>
                  <a:cubicBezTo>
                    <a:pt x="17" y="0"/>
                    <a:pt x="17" y="0"/>
                    <a:pt x="17" y="0"/>
                  </a:cubicBezTo>
                  <a:cubicBezTo>
                    <a:pt x="17" y="51"/>
                    <a:pt x="17" y="51"/>
                    <a:pt x="17" y="51"/>
                  </a:cubicBezTo>
                  <a:cubicBezTo>
                    <a:pt x="17" y="59"/>
                    <a:pt x="23" y="63"/>
                    <a:pt x="30" y="63"/>
                  </a:cubicBezTo>
                  <a:cubicBezTo>
                    <a:pt x="38" y="63"/>
                    <a:pt x="44" y="59"/>
                    <a:pt x="44" y="51"/>
                  </a:cubicBezTo>
                  <a:cubicBezTo>
                    <a:pt x="44" y="0"/>
                    <a:pt x="44" y="0"/>
                    <a:pt x="44" y="0"/>
                  </a:cubicBezTo>
                  <a:cubicBezTo>
                    <a:pt x="59" y="0"/>
                    <a:pt x="59" y="0"/>
                    <a:pt x="59" y="0"/>
                  </a:cubicBezTo>
                  <a:cubicBezTo>
                    <a:pt x="59" y="51"/>
                    <a:pt x="59" y="51"/>
                    <a:pt x="59" y="51"/>
                  </a:cubicBezTo>
                  <a:cubicBezTo>
                    <a:pt x="59" y="65"/>
                    <a:pt x="47" y="74"/>
                    <a:pt x="30" y="74"/>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0" name="Freeform 51">
              <a:extLst>
                <a:ext uri="{FF2B5EF4-FFF2-40B4-BE49-F238E27FC236}">
                  <a16:creationId xmlns:a16="http://schemas.microsoft.com/office/drawing/2014/main" xmlns="" id="{23EE4AF1-33CB-4C8F-AB3B-951449A69061}"/>
                </a:ext>
              </a:extLst>
            </p:cNvPr>
            <p:cNvSpPr>
              <a:spLocks/>
            </p:cNvSpPr>
            <p:nvPr/>
          </p:nvSpPr>
          <p:spPr bwMode="auto">
            <a:xfrm>
              <a:off x="5241925" y="5526088"/>
              <a:ext cx="201613" cy="277813"/>
            </a:xfrm>
            <a:custGeom>
              <a:avLst/>
              <a:gdLst>
                <a:gd name="T0" fmla="*/ 2147483647 w 54"/>
                <a:gd name="T1" fmla="*/ 2147483647 h 74"/>
                <a:gd name="T2" fmla="*/ 0 w 54"/>
                <a:gd name="T3" fmla="*/ 2147483647 h 74"/>
                <a:gd name="T4" fmla="*/ 2147483647 w 54"/>
                <a:gd name="T5" fmla="*/ 0 h 74"/>
                <a:gd name="T6" fmla="*/ 2147483647 w 54"/>
                <a:gd name="T7" fmla="*/ 2147483647 h 74"/>
                <a:gd name="T8" fmla="*/ 2147483647 w 54"/>
                <a:gd name="T9" fmla="*/ 2147483647 h 74"/>
                <a:gd name="T10" fmla="*/ 2147483647 w 54"/>
                <a:gd name="T11" fmla="*/ 2147483647 h 74"/>
                <a:gd name="T12" fmla="*/ 2147483647 w 54"/>
                <a:gd name="T13" fmla="*/ 2147483647 h 74"/>
                <a:gd name="T14" fmla="*/ 2147483647 w 54"/>
                <a:gd name="T15" fmla="*/ 2147483647 h 74"/>
                <a:gd name="T16" fmla="*/ 2147483647 w 54"/>
                <a:gd name="T17" fmla="*/ 2147483647 h 74"/>
                <a:gd name="T18" fmla="*/ 2147483647 w 54"/>
                <a:gd name="T19" fmla="*/ 2147483647 h 74"/>
                <a:gd name="T20" fmla="*/ 2147483647 w 54"/>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74"/>
                <a:gd name="T35" fmla="*/ 54 w 54"/>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74">
                  <a:moveTo>
                    <a:pt x="35" y="74"/>
                  </a:moveTo>
                  <a:cubicBezTo>
                    <a:pt x="12" y="74"/>
                    <a:pt x="0" y="57"/>
                    <a:pt x="0" y="37"/>
                  </a:cubicBezTo>
                  <a:cubicBezTo>
                    <a:pt x="0" y="18"/>
                    <a:pt x="12" y="0"/>
                    <a:pt x="35" y="0"/>
                  </a:cubicBezTo>
                  <a:cubicBezTo>
                    <a:pt x="43" y="0"/>
                    <a:pt x="49" y="2"/>
                    <a:pt x="54" y="4"/>
                  </a:cubicBezTo>
                  <a:cubicBezTo>
                    <a:pt x="50" y="12"/>
                    <a:pt x="50" y="12"/>
                    <a:pt x="50" y="12"/>
                  </a:cubicBezTo>
                  <a:cubicBezTo>
                    <a:pt x="47" y="11"/>
                    <a:pt x="44" y="10"/>
                    <a:pt x="38" y="10"/>
                  </a:cubicBezTo>
                  <a:cubicBezTo>
                    <a:pt x="23" y="10"/>
                    <a:pt x="18" y="23"/>
                    <a:pt x="18" y="37"/>
                  </a:cubicBezTo>
                  <a:cubicBezTo>
                    <a:pt x="18" y="51"/>
                    <a:pt x="23" y="64"/>
                    <a:pt x="38" y="64"/>
                  </a:cubicBezTo>
                  <a:cubicBezTo>
                    <a:pt x="43" y="64"/>
                    <a:pt x="46" y="63"/>
                    <a:pt x="50" y="62"/>
                  </a:cubicBezTo>
                  <a:cubicBezTo>
                    <a:pt x="54" y="70"/>
                    <a:pt x="54" y="70"/>
                    <a:pt x="54" y="70"/>
                  </a:cubicBezTo>
                  <a:cubicBezTo>
                    <a:pt x="49" y="73"/>
                    <a:pt x="43" y="74"/>
                    <a:pt x="35" y="74"/>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1" name="Freeform 52">
              <a:extLst>
                <a:ext uri="{FF2B5EF4-FFF2-40B4-BE49-F238E27FC236}">
                  <a16:creationId xmlns:a16="http://schemas.microsoft.com/office/drawing/2014/main" xmlns="" id="{133AF329-6342-42DC-A81A-804BB5A91821}"/>
                </a:ext>
              </a:extLst>
            </p:cNvPr>
            <p:cNvSpPr>
              <a:spLocks/>
            </p:cNvSpPr>
            <p:nvPr/>
          </p:nvSpPr>
          <p:spPr bwMode="auto">
            <a:xfrm>
              <a:off x="5478463" y="5530850"/>
              <a:ext cx="187325" cy="269875"/>
            </a:xfrm>
            <a:custGeom>
              <a:avLst/>
              <a:gdLst>
                <a:gd name="T0" fmla="*/ 2147483647 w 118"/>
                <a:gd name="T1" fmla="*/ 2147483647 h 170"/>
                <a:gd name="T2" fmla="*/ 2147483647 w 118"/>
                <a:gd name="T3" fmla="*/ 2147483647 h 170"/>
                <a:gd name="T4" fmla="*/ 2147483647 w 118"/>
                <a:gd name="T5" fmla="*/ 2147483647 h 170"/>
                <a:gd name="T6" fmla="*/ 2147483647 w 118"/>
                <a:gd name="T7" fmla="*/ 2147483647 h 170"/>
                <a:gd name="T8" fmla="*/ 0 w 118"/>
                <a:gd name="T9" fmla="*/ 2147483647 h 170"/>
                <a:gd name="T10" fmla="*/ 0 w 118"/>
                <a:gd name="T11" fmla="*/ 0 h 170"/>
                <a:gd name="T12" fmla="*/ 2147483647 w 118"/>
                <a:gd name="T13" fmla="*/ 0 h 170"/>
                <a:gd name="T14" fmla="*/ 2147483647 w 118"/>
                <a:gd name="T15" fmla="*/ 2147483647 h 170"/>
                <a:gd name="T16" fmla="*/ 2147483647 w 118"/>
                <a:gd name="T17" fmla="*/ 2147483647 h 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170"/>
                <a:gd name="T29" fmla="*/ 118 w 118"/>
                <a:gd name="T30" fmla="*/ 170 h 1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170">
                  <a:moveTo>
                    <a:pt x="78" y="21"/>
                  </a:moveTo>
                  <a:lnTo>
                    <a:pt x="78" y="170"/>
                  </a:lnTo>
                  <a:lnTo>
                    <a:pt x="37" y="170"/>
                  </a:lnTo>
                  <a:lnTo>
                    <a:pt x="37" y="21"/>
                  </a:lnTo>
                  <a:lnTo>
                    <a:pt x="0" y="21"/>
                  </a:lnTo>
                  <a:lnTo>
                    <a:pt x="0" y="0"/>
                  </a:lnTo>
                  <a:lnTo>
                    <a:pt x="118" y="0"/>
                  </a:lnTo>
                  <a:lnTo>
                    <a:pt x="118" y="21"/>
                  </a:lnTo>
                  <a:lnTo>
                    <a:pt x="78" y="21"/>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2" name="Rectangle 53">
              <a:extLst>
                <a:ext uri="{FF2B5EF4-FFF2-40B4-BE49-F238E27FC236}">
                  <a16:creationId xmlns:a16="http://schemas.microsoft.com/office/drawing/2014/main" xmlns="" id="{896EDDFD-7246-4BD2-AE79-7851430FC01A}"/>
                </a:ext>
              </a:extLst>
            </p:cNvPr>
            <p:cNvSpPr>
              <a:spLocks noChangeArrowheads="1"/>
            </p:cNvSpPr>
            <p:nvPr/>
          </p:nvSpPr>
          <p:spPr bwMode="auto">
            <a:xfrm>
              <a:off x="5721350" y="5530850"/>
              <a:ext cx="60325" cy="269875"/>
            </a:xfrm>
            <a:prstGeom prst="rect">
              <a:avLst/>
            </a:pr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lstStyle/>
            <a:p>
              <a:endParaRPr lang="en-GB" sz="2133">
                <a:latin typeface="Arial" charset="0"/>
              </a:endParaRPr>
            </a:p>
          </p:txBody>
        </p:sp>
        <p:sp>
          <p:nvSpPr>
            <p:cNvPr id="53" name="Freeform 54">
              <a:extLst>
                <a:ext uri="{FF2B5EF4-FFF2-40B4-BE49-F238E27FC236}">
                  <a16:creationId xmlns:a16="http://schemas.microsoft.com/office/drawing/2014/main" xmlns="" id="{7F353AF9-DC99-4D69-8D4C-F34B01073B98}"/>
                </a:ext>
              </a:extLst>
            </p:cNvPr>
            <p:cNvSpPr>
              <a:spLocks noEditPoints="1"/>
            </p:cNvSpPr>
            <p:nvPr/>
          </p:nvSpPr>
          <p:spPr bwMode="auto">
            <a:xfrm>
              <a:off x="5848350" y="5526088"/>
              <a:ext cx="252413" cy="277813"/>
            </a:xfrm>
            <a:custGeom>
              <a:avLst/>
              <a:gdLst>
                <a:gd name="T0" fmla="*/ 2147483647 w 67"/>
                <a:gd name="T1" fmla="*/ 2147483647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0 h 74"/>
                <a:gd name="T14" fmla="*/ 0 w 67"/>
                <a:gd name="T15" fmla="*/ 2147483647 h 74"/>
                <a:gd name="T16" fmla="*/ 2147483647 w 67"/>
                <a:gd name="T17" fmla="*/ 2147483647 h 74"/>
                <a:gd name="T18" fmla="*/ 2147483647 w 67"/>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74"/>
                <a:gd name="T32" fmla="*/ 67 w 6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74">
                  <a:moveTo>
                    <a:pt x="50" y="37"/>
                  </a:moveTo>
                  <a:cubicBezTo>
                    <a:pt x="50" y="50"/>
                    <a:pt x="48" y="65"/>
                    <a:pt x="34" y="65"/>
                  </a:cubicBezTo>
                  <a:cubicBezTo>
                    <a:pt x="19" y="65"/>
                    <a:pt x="17" y="50"/>
                    <a:pt x="17" y="37"/>
                  </a:cubicBezTo>
                  <a:cubicBezTo>
                    <a:pt x="17" y="23"/>
                    <a:pt x="20" y="9"/>
                    <a:pt x="34" y="9"/>
                  </a:cubicBezTo>
                  <a:cubicBezTo>
                    <a:pt x="47" y="9"/>
                    <a:pt x="50" y="23"/>
                    <a:pt x="50" y="37"/>
                  </a:cubicBezTo>
                  <a:moveTo>
                    <a:pt x="67" y="37"/>
                  </a:moveTo>
                  <a:cubicBezTo>
                    <a:pt x="67" y="17"/>
                    <a:pt x="58" y="0"/>
                    <a:pt x="34" y="0"/>
                  </a:cubicBezTo>
                  <a:cubicBezTo>
                    <a:pt x="9" y="0"/>
                    <a:pt x="0" y="17"/>
                    <a:pt x="0" y="37"/>
                  </a:cubicBezTo>
                  <a:cubicBezTo>
                    <a:pt x="0" y="58"/>
                    <a:pt x="9" y="74"/>
                    <a:pt x="34" y="74"/>
                  </a:cubicBezTo>
                  <a:cubicBezTo>
                    <a:pt x="58" y="74"/>
                    <a:pt x="67" y="58"/>
                    <a:pt x="67" y="37"/>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4" name="Freeform 55">
              <a:extLst>
                <a:ext uri="{FF2B5EF4-FFF2-40B4-BE49-F238E27FC236}">
                  <a16:creationId xmlns:a16="http://schemas.microsoft.com/office/drawing/2014/main" xmlns="" id="{780825C8-6DBA-4279-84F0-C5E0EDC8F834}"/>
                </a:ext>
              </a:extLst>
            </p:cNvPr>
            <p:cNvSpPr>
              <a:spLocks/>
            </p:cNvSpPr>
            <p:nvPr/>
          </p:nvSpPr>
          <p:spPr bwMode="auto">
            <a:xfrm>
              <a:off x="6164263" y="5530850"/>
              <a:ext cx="250825" cy="269875"/>
            </a:xfrm>
            <a:custGeom>
              <a:avLst/>
              <a:gdLst>
                <a:gd name="T0" fmla="*/ 2147483647 w 67"/>
                <a:gd name="T1" fmla="*/ 2147483647 h 72"/>
                <a:gd name="T2" fmla="*/ 2147483647 w 67"/>
                <a:gd name="T3" fmla="*/ 2147483647 h 72"/>
                <a:gd name="T4" fmla="*/ 2147483647 w 67"/>
                <a:gd name="T5" fmla="*/ 2147483647 h 72"/>
                <a:gd name="T6" fmla="*/ 2147483647 w 67"/>
                <a:gd name="T7" fmla="*/ 2147483647 h 72"/>
                <a:gd name="T8" fmla="*/ 2147483647 w 67"/>
                <a:gd name="T9" fmla="*/ 2147483647 h 72"/>
                <a:gd name="T10" fmla="*/ 2147483647 w 67"/>
                <a:gd name="T11" fmla="*/ 2147483647 h 72"/>
                <a:gd name="T12" fmla="*/ 0 w 67"/>
                <a:gd name="T13" fmla="*/ 2147483647 h 72"/>
                <a:gd name="T14" fmla="*/ 0 w 67"/>
                <a:gd name="T15" fmla="*/ 0 h 72"/>
                <a:gd name="T16" fmla="*/ 2147483647 w 67"/>
                <a:gd name="T17" fmla="*/ 0 h 72"/>
                <a:gd name="T18" fmla="*/ 2147483647 w 67"/>
                <a:gd name="T19" fmla="*/ 2147483647 h 72"/>
                <a:gd name="T20" fmla="*/ 2147483647 w 67"/>
                <a:gd name="T21" fmla="*/ 2147483647 h 72"/>
                <a:gd name="T22" fmla="*/ 2147483647 w 67"/>
                <a:gd name="T23" fmla="*/ 2147483647 h 72"/>
                <a:gd name="T24" fmla="*/ 2147483647 w 67"/>
                <a:gd name="T25" fmla="*/ 2147483647 h 72"/>
                <a:gd name="T26" fmla="*/ 2147483647 w 67"/>
                <a:gd name="T27" fmla="*/ 0 h 72"/>
                <a:gd name="T28" fmla="*/ 2147483647 w 67"/>
                <a:gd name="T29" fmla="*/ 0 h 72"/>
                <a:gd name="T30" fmla="*/ 2147483647 w 67"/>
                <a:gd name="T31" fmla="*/ 2147483647 h 72"/>
                <a:gd name="T32" fmla="*/ 2147483647 w 67"/>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72"/>
                <a:gd name="T53" fmla="*/ 67 w 67"/>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72">
                  <a:moveTo>
                    <a:pt x="53" y="72"/>
                  </a:moveTo>
                  <a:cubicBezTo>
                    <a:pt x="19" y="26"/>
                    <a:pt x="19" y="26"/>
                    <a:pt x="19" y="26"/>
                  </a:cubicBezTo>
                  <a:cubicBezTo>
                    <a:pt x="16" y="22"/>
                    <a:pt x="14" y="18"/>
                    <a:pt x="14" y="18"/>
                  </a:cubicBezTo>
                  <a:cubicBezTo>
                    <a:pt x="14" y="18"/>
                    <a:pt x="14" y="18"/>
                    <a:pt x="14" y="18"/>
                  </a:cubicBezTo>
                  <a:cubicBezTo>
                    <a:pt x="14" y="18"/>
                    <a:pt x="14" y="22"/>
                    <a:pt x="14" y="26"/>
                  </a:cubicBezTo>
                  <a:cubicBezTo>
                    <a:pt x="14" y="72"/>
                    <a:pt x="14" y="72"/>
                    <a:pt x="14" y="72"/>
                  </a:cubicBezTo>
                  <a:cubicBezTo>
                    <a:pt x="0" y="72"/>
                    <a:pt x="0" y="72"/>
                    <a:pt x="0" y="72"/>
                  </a:cubicBezTo>
                  <a:cubicBezTo>
                    <a:pt x="0" y="0"/>
                    <a:pt x="0" y="0"/>
                    <a:pt x="0" y="0"/>
                  </a:cubicBezTo>
                  <a:cubicBezTo>
                    <a:pt x="16" y="0"/>
                    <a:pt x="16" y="0"/>
                    <a:pt x="16" y="0"/>
                  </a:cubicBezTo>
                  <a:cubicBezTo>
                    <a:pt x="48" y="44"/>
                    <a:pt x="48" y="44"/>
                    <a:pt x="48" y="44"/>
                  </a:cubicBezTo>
                  <a:cubicBezTo>
                    <a:pt x="51" y="48"/>
                    <a:pt x="53" y="51"/>
                    <a:pt x="53" y="51"/>
                  </a:cubicBezTo>
                  <a:cubicBezTo>
                    <a:pt x="53" y="51"/>
                    <a:pt x="53" y="51"/>
                    <a:pt x="53" y="51"/>
                  </a:cubicBezTo>
                  <a:cubicBezTo>
                    <a:pt x="53" y="51"/>
                    <a:pt x="53" y="48"/>
                    <a:pt x="53" y="44"/>
                  </a:cubicBezTo>
                  <a:cubicBezTo>
                    <a:pt x="53" y="0"/>
                    <a:pt x="53" y="0"/>
                    <a:pt x="53" y="0"/>
                  </a:cubicBezTo>
                  <a:cubicBezTo>
                    <a:pt x="67" y="0"/>
                    <a:pt x="67" y="0"/>
                    <a:pt x="67" y="0"/>
                  </a:cubicBezTo>
                  <a:cubicBezTo>
                    <a:pt x="67" y="72"/>
                    <a:pt x="67" y="72"/>
                    <a:pt x="67" y="72"/>
                  </a:cubicBezTo>
                  <a:lnTo>
                    <a:pt x="53" y="72"/>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5" name="Freeform 56">
              <a:extLst>
                <a:ext uri="{FF2B5EF4-FFF2-40B4-BE49-F238E27FC236}">
                  <a16:creationId xmlns:a16="http://schemas.microsoft.com/office/drawing/2014/main" xmlns="" id="{0C6030D5-A131-42FA-B472-6C2EC4882279}"/>
                </a:ext>
              </a:extLst>
            </p:cNvPr>
            <p:cNvSpPr>
              <a:spLocks/>
            </p:cNvSpPr>
            <p:nvPr/>
          </p:nvSpPr>
          <p:spPr bwMode="auto">
            <a:xfrm>
              <a:off x="4537075" y="4711700"/>
              <a:ext cx="963613" cy="608013"/>
            </a:xfrm>
            <a:custGeom>
              <a:avLst/>
              <a:gdLst>
                <a:gd name="T0" fmla="*/ 0 w 257"/>
                <a:gd name="T1" fmla="*/ 2147483647 h 162"/>
                <a:gd name="T2" fmla="*/ 0 w 257"/>
                <a:gd name="T3" fmla="*/ 2147483647 h 162"/>
                <a:gd name="T4" fmla="*/ 2147483647 w 257"/>
                <a:gd name="T5" fmla="*/ 2147483647 h 162"/>
                <a:gd name="T6" fmla="*/ 2147483647 w 257"/>
                <a:gd name="T7" fmla="*/ 2147483647 h 162"/>
                <a:gd name="T8" fmla="*/ 2147483647 w 257"/>
                <a:gd name="T9" fmla="*/ 2147483647 h 162"/>
                <a:gd name="T10" fmla="*/ 2147483647 w 257"/>
                <a:gd name="T11" fmla="*/ 2147483647 h 162"/>
                <a:gd name="T12" fmla="*/ 2147483647 w 257"/>
                <a:gd name="T13" fmla="*/ 2147483647 h 162"/>
                <a:gd name="T14" fmla="*/ 2147483647 w 257"/>
                <a:gd name="T15" fmla="*/ 2147483647 h 162"/>
                <a:gd name="T16" fmla="*/ 2147483647 w 257"/>
                <a:gd name="T17" fmla="*/ 2147483647 h 162"/>
                <a:gd name="T18" fmla="*/ 2147483647 w 257"/>
                <a:gd name="T19" fmla="*/ 2147483647 h 162"/>
                <a:gd name="T20" fmla="*/ 2147483647 w 257"/>
                <a:gd name="T21" fmla="*/ 2147483647 h 162"/>
                <a:gd name="T22" fmla="*/ 2147483647 w 257"/>
                <a:gd name="T23" fmla="*/ 0 h 162"/>
                <a:gd name="T24" fmla="*/ 0 w 257"/>
                <a:gd name="T25" fmla="*/ 2147483647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7"/>
                <a:gd name="T40" fmla="*/ 0 h 162"/>
                <a:gd name="T41" fmla="*/ 257 w 257"/>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7" h="162">
                  <a:moveTo>
                    <a:pt x="0" y="13"/>
                  </a:moveTo>
                  <a:cubicBezTo>
                    <a:pt x="0" y="150"/>
                    <a:pt x="0" y="150"/>
                    <a:pt x="0" y="150"/>
                  </a:cubicBezTo>
                  <a:cubicBezTo>
                    <a:pt x="0" y="150"/>
                    <a:pt x="50" y="162"/>
                    <a:pt x="129" y="162"/>
                  </a:cubicBezTo>
                  <a:cubicBezTo>
                    <a:pt x="206" y="162"/>
                    <a:pt x="257" y="150"/>
                    <a:pt x="257" y="150"/>
                  </a:cubicBezTo>
                  <a:cubicBezTo>
                    <a:pt x="257" y="103"/>
                    <a:pt x="257" y="103"/>
                    <a:pt x="257" y="103"/>
                  </a:cubicBezTo>
                  <a:cubicBezTo>
                    <a:pt x="257" y="103"/>
                    <a:pt x="203" y="114"/>
                    <a:pt x="128" y="114"/>
                  </a:cubicBezTo>
                  <a:cubicBezTo>
                    <a:pt x="92" y="114"/>
                    <a:pt x="68" y="110"/>
                    <a:pt x="55" y="108"/>
                  </a:cubicBezTo>
                  <a:cubicBezTo>
                    <a:pt x="55" y="97"/>
                    <a:pt x="55" y="65"/>
                    <a:pt x="55" y="54"/>
                  </a:cubicBezTo>
                  <a:cubicBezTo>
                    <a:pt x="70" y="53"/>
                    <a:pt x="94" y="48"/>
                    <a:pt x="129" y="48"/>
                  </a:cubicBezTo>
                  <a:cubicBezTo>
                    <a:pt x="201" y="49"/>
                    <a:pt x="257" y="59"/>
                    <a:pt x="257" y="59"/>
                  </a:cubicBezTo>
                  <a:cubicBezTo>
                    <a:pt x="257" y="12"/>
                    <a:pt x="257" y="12"/>
                    <a:pt x="257" y="12"/>
                  </a:cubicBezTo>
                  <a:cubicBezTo>
                    <a:pt x="257" y="12"/>
                    <a:pt x="207" y="0"/>
                    <a:pt x="129" y="0"/>
                  </a:cubicBezTo>
                  <a:cubicBezTo>
                    <a:pt x="50" y="0"/>
                    <a:pt x="0" y="13"/>
                    <a:pt x="0" y="13"/>
                  </a:cubicBezTo>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6" name="Rectangle 57">
              <a:extLst>
                <a:ext uri="{FF2B5EF4-FFF2-40B4-BE49-F238E27FC236}">
                  <a16:creationId xmlns:a16="http://schemas.microsoft.com/office/drawing/2014/main" xmlns="" id="{92FED2EA-C904-47CF-8884-4A9816D34047}"/>
                </a:ext>
              </a:extLst>
            </p:cNvPr>
            <p:cNvSpPr>
              <a:spLocks noChangeArrowheads="1"/>
            </p:cNvSpPr>
            <p:nvPr/>
          </p:nvSpPr>
          <p:spPr bwMode="auto">
            <a:xfrm>
              <a:off x="5729288" y="4724400"/>
              <a:ext cx="209550" cy="584200"/>
            </a:xfrm>
            <a:prstGeom prst="rect">
              <a:avLst/>
            </a:pr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lstStyle/>
            <a:p>
              <a:endParaRPr lang="en-GB" sz="2133">
                <a:latin typeface="Arial" charset="0"/>
              </a:endParaRPr>
            </a:p>
          </p:txBody>
        </p:sp>
        <p:sp>
          <p:nvSpPr>
            <p:cNvPr id="57" name="Rectangle 58">
              <a:extLst>
                <a:ext uri="{FF2B5EF4-FFF2-40B4-BE49-F238E27FC236}">
                  <a16:creationId xmlns:a16="http://schemas.microsoft.com/office/drawing/2014/main" xmlns="" id="{450A6749-3086-4609-9060-6A54C0F62C9B}"/>
                </a:ext>
              </a:extLst>
            </p:cNvPr>
            <p:cNvSpPr>
              <a:spLocks noChangeArrowheads="1"/>
            </p:cNvSpPr>
            <p:nvPr/>
          </p:nvSpPr>
          <p:spPr bwMode="auto">
            <a:xfrm>
              <a:off x="2908300" y="4724400"/>
              <a:ext cx="211138" cy="584200"/>
            </a:xfrm>
            <a:prstGeom prst="rect">
              <a:avLst/>
            </a:pr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lstStyle/>
            <a:p>
              <a:endParaRPr lang="en-GB" sz="2133">
                <a:latin typeface="Arial" charset="0"/>
              </a:endParaRPr>
            </a:p>
          </p:txBody>
        </p:sp>
        <p:sp>
          <p:nvSpPr>
            <p:cNvPr id="58" name="Freeform 59">
              <a:extLst>
                <a:ext uri="{FF2B5EF4-FFF2-40B4-BE49-F238E27FC236}">
                  <a16:creationId xmlns:a16="http://schemas.microsoft.com/office/drawing/2014/main" xmlns="" id="{7BD8B1C4-0EDD-4E50-8D3A-A1450267B80D}"/>
                </a:ext>
              </a:extLst>
            </p:cNvPr>
            <p:cNvSpPr>
              <a:spLocks/>
            </p:cNvSpPr>
            <p:nvPr/>
          </p:nvSpPr>
          <p:spPr bwMode="auto">
            <a:xfrm>
              <a:off x="3355975" y="4724400"/>
              <a:ext cx="947738" cy="584200"/>
            </a:xfrm>
            <a:custGeom>
              <a:avLst/>
              <a:gdLst>
                <a:gd name="T0" fmla="*/ 2147483647 w 253"/>
                <a:gd name="T1" fmla="*/ 2147483647 h 156"/>
                <a:gd name="T2" fmla="*/ 2147483647 w 253"/>
                <a:gd name="T3" fmla="*/ 2147483647 h 156"/>
                <a:gd name="T4" fmla="*/ 2147483647 w 253"/>
                <a:gd name="T5" fmla="*/ 2147483647 h 156"/>
                <a:gd name="T6" fmla="*/ 2147483647 w 253"/>
                <a:gd name="T7" fmla="*/ 2147483647 h 156"/>
                <a:gd name="T8" fmla="*/ 0 w 253"/>
                <a:gd name="T9" fmla="*/ 2147483647 h 156"/>
                <a:gd name="T10" fmla="*/ 0 w 253"/>
                <a:gd name="T11" fmla="*/ 0 h 156"/>
                <a:gd name="T12" fmla="*/ 2147483647 w 253"/>
                <a:gd name="T13" fmla="*/ 2147483647 h 156"/>
                <a:gd name="T14" fmla="*/ 2147483647 w 253"/>
                <a:gd name="T15" fmla="*/ 2147483647 h 156"/>
                <a:gd name="T16" fmla="*/ 2147483647 w 253"/>
                <a:gd name="T17" fmla="*/ 0 h 156"/>
                <a:gd name="T18" fmla="*/ 2147483647 w 253"/>
                <a:gd name="T19" fmla="*/ 0 h 156"/>
                <a:gd name="T20" fmla="*/ 2147483647 w 253"/>
                <a:gd name="T21" fmla="*/ 2147483647 h 156"/>
                <a:gd name="T22" fmla="*/ 2147483647 w 253"/>
                <a:gd name="T23" fmla="*/ 2147483647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156"/>
                <a:gd name="T38" fmla="*/ 253 w 253"/>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156">
                  <a:moveTo>
                    <a:pt x="199" y="156"/>
                  </a:moveTo>
                  <a:cubicBezTo>
                    <a:pt x="199" y="156"/>
                    <a:pt x="158" y="123"/>
                    <a:pt x="98" y="92"/>
                  </a:cubicBezTo>
                  <a:cubicBezTo>
                    <a:pt x="82" y="84"/>
                    <a:pt x="68" y="78"/>
                    <a:pt x="55" y="73"/>
                  </a:cubicBezTo>
                  <a:cubicBezTo>
                    <a:pt x="55" y="156"/>
                    <a:pt x="55" y="156"/>
                    <a:pt x="55" y="156"/>
                  </a:cubicBezTo>
                  <a:cubicBezTo>
                    <a:pt x="0" y="156"/>
                    <a:pt x="0" y="156"/>
                    <a:pt x="0" y="156"/>
                  </a:cubicBezTo>
                  <a:cubicBezTo>
                    <a:pt x="0" y="0"/>
                    <a:pt x="0" y="0"/>
                    <a:pt x="0" y="0"/>
                  </a:cubicBezTo>
                  <a:cubicBezTo>
                    <a:pt x="0" y="0"/>
                    <a:pt x="46" y="9"/>
                    <a:pt x="98" y="36"/>
                  </a:cubicBezTo>
                  <a:cubicBezTo>
                    <a:pt x="158" y="67"/>
                    <a:pt x="199" y="97"/>
                    <a:pt x="199" y="97"/>
                  </a:cubicBezTo>
                  <a:cubicBezTo>
                    <a:pt x="199" y="0"/>
                    <a:pt x="199" y="0"/>
                    <a:pt x="199" y="0"/>
                  </a:cubicBezTo>
                  <a:cubicBezTo>
                    <a:pt x="253" y="0"/>
                    <a:pt x="253" y="0"/>
                    <a:pt x="253" y="0"/>
                  </a:cubicBezTo>
                  <a:cubicBezTo>
                    <a:pt x="253" y="156"/>
                    <a:pt x="253" y="156"/>
                    <a:pt x="253" y="156"/>
                  </a:cubicBezTo>
                  <a:lnTo>
                    <a:pt x="199" y="156"/>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59" name="Freeform 60">
              <a:extLst>
                <a:ext uri="{FF2B5EF4-FFF2-40B4-BE49-F238E27FC236}">
                  <a16:creationId xmlns:a16="http://schemas.microsoft.com/office/drawing/2014/main" xmlns="" id="{74B670D5-F0DC-4BA1-A6FC-859D33655B12}"/>
                </a:ext>
              </a:extLst>
            </p:cNvPr>
            <p:cNvSpPr>
              <a:spLocks/>
            </p:cNvSpPr>
            <p:nvPr/>
          </p:nvSpPr>
          <p:spPr bwMode="auto">
            <a:xfrm>
              <a:off x="1724025" y="4711700"/>
              <a:ext cx="1046163" cy="612775"/>
            </a:xfrm>
            <a:custGeom>
              <a:avLst/>
              <a:gdLst>
                <a:gd name="T0" fmla="*/ 2147483647 w 279"/>
                <a:gd name="T1" fmla="*/ 2147483647 h 163"/>
                <a:gd name="T2" fmla="*/ 2147483647 w 279"/>
                <a:gd name="T3" fmla="*/ 2147483647 h 163"/>
                <a:gd name="T4" fmla="*/ 0 w 279"/>
                <a:gd name="T5" fmla="*/ 2147483647 h 163"/>
                <a:gd name="T6" fmla="*/ 2147483647 w 279"/>
                <a:gd name="T7" fmla="*/ 0 h 163"/>
                <a:gd name="T8" fmla="*/ 2147483647 w 279"/>
                <a:gd name="T9" fmla="*/ 2147483647 h 163"/>
                <a:gd name="T10" fmla="*/ 2147483647 w 279"/>
                <a:gd name="T11" fmla="*/ 0 h 163"/>
                <a:gd name="T12" fmla="*/ 2147483647 w 279"/>
                <a:gd name="T13" fmla="*/ 2147483647 h 163"/>
                <a:gd name="T14" fmla="*/ 0 60000 65536"/>
                <a:gd name="T15" fmla="*/ 0 60000 65536"/>
                <a:gd name="T16" fmla="*/ 0 60000 65536"/>
                <a:gd name="T17" fmla="*/ 0 60000 65536"/>
                <a:gd name="T18" fmla="*/ 0 60000 65536"/>
                <a:gd name="T19" fmla="*/ 0 60000 65536"/>
                <a:gd name="T20" fmla="*/ 0 60000 65536"/>
                <a:gd name="T21" fmla="*/ 0 w 279"/>
                <a:gd name="T22" fmla="*/ 0 h 163"/>
                <a:gd name="T23" fmla="*/ 279 w 279"/>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163">
                  <a:moveTo>
                    <a:pt x="279" y="38"/>
                  </a:moveTo>
                  <a:cubicBezTo>
                    <a:pt x="139" y="163"/>
                    <a:pt x="139" y="163"/>
                    <a:pt x="139" y="163"/>
                  </a:cubicBezTo>
                  <a:cubicBezTo>
                    <a:pt x="0" y="38"/>
                    <a:pt x="0" y="38"/>
                    <a:pt x="0" y="38"/>
                  </a:cubicBezTo>
                  <a:cubicBezTo>
                    <a:pt x="41" y="0"/>
                    <a:pt x="41" y="0"/>
                    <a:pt x="41" y="0"/>
                  </a:cubicBezTo>
                  <a:cubicBezTo>
                    <a:pt x="41" y="0"/>
                    <a:pt x="127" y="82"/>
                    <a:pt x="139" y="94"/>
                  </a:cubicBezTo>
                  <a:cubicBezTo>
                    <a:pt x="152" y="82"/>
                    <a:pt x="237" y="0"/>
                    <a:pt x="237" y="0"/>
                  </a:cubicBezTo>
                  <a:lnTo>
                    <a:pt x="279" y="38"/>
                  </a:lnTo>
                  <a:close/>
                </a:path>
              </a:pathLst>
            </a:custGeom>
            <a:solidFill>
              <a:srgbClr val="004489"/>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60" name="Freeform 61">
              <a:extLst>
                <a:ext uri="{FF2B5EF4-FFF2-40B4-BE49-F238E27FC236}">
                  <a16:creationId xmlns:a16="http://schemas.microsoft.com/office/drawing/2014/main" xmlns="" id="{8B293FA0-43E8-4EAF-B8BA-3FB3340526C0}"/>
                </a:ext>
              </a:extLst>
            </p:cNvPr>
            <p:cNvSpPr>
              <a:spLocks/>
            </p:cNvSpPr>
            <p:nvPr/>
          </p:nvSpPr>
          <p:spPr bwMode="auto">
            <a:xfrm>
              <a:off x="6415088" y="4149725"/>
              <a:ext cx="1054100" cy="1057275"/>
            </a:xfrm>
            <a:custGeom>
              <a:avLst/>
              <a:gdLst>
                <a:gd name="T0" fmla="*/ 0 w 281"/>
                <a:gd name="T1" fmla="*/ 2147483647 h 282"/>
                <a:gd name="T2" fmla="*/ 2147483647 w 281"/>
                <a:gd name="T3" fmla="*/ 2147483647 h 282"/>
                <a:gd name="T4" fmla="*/ 2147483647 w 281"/>
                <a:gd name="T5" fmla="*/ 2147483647 h 282"/>
                <a:gd name="T6" fmla="*/ 2147483647 w 281"/>
                <a:gd name="T7" fmla="*/ 2147483647 h 282"/>
                <a:gd name="T8" fmla="*/ 2147483647 w 281"/>
                <a:gd name="T9" fmla="*/ 2147483647 h 282"/>
                <a:gd name="T10" fmla="*/ 2147483647 w 281"/>
                <a:gd name="T11" fmla="*/ 0 h 282"/>
                <a:gd name="T12" fmla="*/ 2147483647 w 281"/>
                <a:gd name="T13" fmla="*/ 0 h 282"/>
                <a:gd name="T14" fmla="*/ 2147483647 w 281"/>
                <a:gd name="T15" fmla="*/ 2147483647 h 282"/>
                <a:gd name="T16" fmla="*/ 2147483647 w 281"/>
                <a:gd name="T17" fmla="*/ 2147483647 h 282"/>
                <a:gd name="T18" fmla="*/ 2147483647 w 281"/>
                <a:gd name="T19" fmla="*/ 2147483647 h 282"/>
                <a:gd name="T20" fmla="*/ 2147483647 w 281"/>
                <a:gd name="T21" fmla="*/ 2147483647 h 282"/>
                <a:gd name="T22" fmla="*/ 2147483647 w 281"/>
                <a:gd name="T23" fmla="*/ 2147483647 h 282"/>
                <a:gd name="T24" fmla="*/ 2147483647 w 281"/>
                <a:gd name="T25" fmla="*/ 2147483647 h 282"/>
                <a:gd name="T26" fmla="*/ 2147483647 w 281"/>
                <a:gd name="T27" fmla="*/ 2147483647 h 282"/>
                <a:gd name="T28" fmla="*/ 0 w 281"/>
                <a:gd name="T29" fmla="*/ 2147483647 h 282"/>
                <a:gd name="T30" fmla="*/ 0 w 281"/>
                <a:gd name="T31" fmla="*/ 2147483647 h 2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82"/>
                <a:gd name="T50" fmla="*/ 281 w 281"/>
                <a:gd name="T51" fmla="*/ 282 h 2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82">
                  <a:moveTo>
                    <a:pt x="0" y="153"/>
                  </a:moveTo>
                  <a:cubicBezTo>
                    <a:pt x="78" y="153"/>
                    <a:pt x="78" y="153"/>
                    <a:pt x="78" y="153"/>
                  </a:cubicBezTo>
                  <a:cubicBezTo>
                    <a:pt x="106" y="153"/>
                    <a:pt x="124" y="138"/>
                    <a:pt x="131" y="131"/>
                  </a:cubicBezTo>
                  <a:cubicBezTo>
                    <a:pt x="138" y="124"/>
                    <a:pt x="153" y="107"/>
                    <a:pt x="153" y="87"/>
                  </a:cubicBezTo>
                  <a:cubicBezTo>
                    <a:pt x="153" y="87"/>
                    <a:pt x="153" y="22"/>
                    <a:pt x="153" y="22"/>
                  </a:cubicBezTo>
                  <a:cubicBezTo>
                    <a:pt x="153" y="10"/>
                    <a:pt x="163" y="0"/>
                    <a:pt x="175" y="0"/>
                  </a:cubicBezTo>
                  <a:cubicBezTo>
                    <a:pt x="260" y="0"/>
                    <a:pt x="260" y="0"/>
                    <a:pt x="260" y="0"/>
                  </a:cubicBezTo>
                  <a:cubicBezTo>
                    <a:pt x="272" y="0"/>
                    <a:pt x="281" y="10"/>
                    <a:pt x="281" y="22"/>
                  </a:cubicBezTo>
                  <a:cubicBezTo>
                    <a:pt x="281" y="107"/>
                    <a:pt x="281" y="107"/>
                    <a:pt x="281" y="107"/>
                  </a:cubicBezTo>
                  <a:cubicBezTo>
                    <a:pt x="281" y="119"/>
                    <a:pt x="272" y="128"/>
                    <a:pt x="260" y="128"/>
                  </a:cubicBezTo>
                  <a:cubicBezTo>
                    <a:pt x="260" y="128"/>
                    <a:pt x="195" y="128"/>
                    <a:pt x="194" y="128"/>
                  </a:cubicBezTo>
                  <a:cubicBezTo>
                    <a:pt x="174" y="128"/>
                    <a:pt x="157" y="144"/>
                    <a:pt x="150" y="150"/>
                  </a:cubicBezTo>
                  <a:cubicBezTo>
                    <a:pt x="143" y="157"/>
                    <a:pt x="129" y="175"/>
                    <a:pt x="129" y="203"/>
                  </a:cubicBezTo>
                  <a:cubicBezTo>
                    <a:pt x="129" y="282"/>
                    <a:pt x="129" y="282"/>
                    <a:pt x="129" y="282"/>
                  </a:cubicBezTo>
                  <a:cubicBezTo>
                    <a:pt x="0" y="282"/>
                    <a:pt x="0" y="282"/>
                    <a:pt x="0" y="282"/>
                  </a:cubicBezTo>
                  <a:cubicBezTo>
                    <a:pt x="0" y="153"/>
                    <a:pt x="0" y="153"/>
                    <a:pt x="0" y="153"/>
                  </a:cubicBezTo>
                </a:path>
              </a:pathLst>
            </a:custGeom>
            <a:solidFill>
              <a:srgbClr val="E20025"/>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sp>
          <p:nvSpPr>
            <p:cNvPr id="61" name="Freeform 62">
              <a:extLst>
                <a:ext uri="{FF2B5EF4-FFF2-40B4-BE49-F238E27FC236}">
                  <a16:creationId xmlns:a16="http://schemas.microsoft.com/office/drawing/2014/main" xmlns="" id="{DB979961-C656-41C5-81AD-0B5DD3EBB129}"/>
                </a:ext>
              </a:extLst>
            </p:cNvPr>
            <p:cNvSpPr>
              <a:spLocks/>
            </p:cNvSpPr>
            <p:nvPr/>
          </p:nvSpPr>
          <p:spPr bwMode="auto">
            <a:xfrm>
              <a:off x="6989763" y="4700588"/>
              <a:ext cx="1090613" cy="1092200"/>
            </a:xfrm>
            <a:custGeom>
              <a:avLst/>
              <a:gdLst>
                <a:gd name="T0" fmla="*/ 2147483647 w 291"/>
                <a:gd name="T1" fmla="*/ 2147483647 h 291"/>
                <a:gd name="T2" fmla="*/ 2147483647 w 291"/>
                <a:gd name="T3" fmla="*/ 2147483647 h 291"/>
                <a:gd name="T4" fmla="*/ 2147483647 w 291"/>
                <a:gd name="T5" fmla="*/ 0 h 291"/>
                <a:gd name="T6" fmla="*/ 2147483647 w 291"/>
                <a:gd name="T7" fmla="*/ 2147483647 h 291"/>
                <a:gd name="T8" fmla="*/ 2147483647 w 291"/>
                <a:gd name="T9" fmla="*/ 2147483647 h 291"/>
                <a:gd name="T10" fmla="*/ 2147483647 w 291"/>
                <a:gd name="T11" fmla="*/ 2147483647 h 291"/>
                <a:gd name="T12" fmla="*/ 2147483647 w 291"/>
                <a:gd name="T13" fmla="*/ 2147483647 h 291"/>
                <a:gd name="T14" fmla="*/ 0 w 291"/>
                <a:gd name="T15" fmla="*/ 2147483647 h 291"/>
                <a:gd name="T16" fmla="*/ 0 w 291"/>
                <a:gd name="T17" fmla="*/ 2147483647 h 291"/>
                <a:gd name="T18" fmla="*/ 2147483647 w 291"/>
                <a:gd name="T19" fmla="*/ 2147483647 h 291"/>
                <a:gd name="T20" fmla="*/ 2147483647 w 291"/>
                <a:gd name="T21" fmla="*/ 2147483647 h 291"/>
                <a:gd name="T22" fmla="*/ 2147483647 w 291"/>
                <a:gd name="T23" fmla="*/ 2147483647 h 291"/>
                <a:gd name="T24" fmla="*/ 2147483647 w 291"/>
                <a:gd name="T25" fmla="*/ 2147483647 h 291"/>
                <a:gd name="T26" fmla="*/ 2147483647 w 291"/>
                <a:gd name="T27" fmla="*/ 2147483647 h 291"/>
                <a:gd name="T28" fmla="*/ 2147483647 w 291"/>
                <a:gd name="T29" fmla="*/ 2147483647 h 291"/>
                <a:gd name="T30" fmla="*/ 2147483647 w 291"/>
                <a:gd name="T31" fmla="*/ 2147483647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1"/>
                <a:gd name="T49" fmla="*/ 0 h 291"/>
                <a:gd name="T50" fmla="*/ 291 w 291"/>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1" h="291">
                  <a:moveTo>
                    <a:pt x="291" y="74"/>
                  </a:moveTo>
                  <a:cubicBezTo>
                    <a:pt x="291" y="54"/>
                    <a:pt x="282" y="35"/>
                    <a:pt x="269" y="22"/>
                  </a:cubicBezTo>
                  <a:cubicBezTo>
                    <a:pt x="256" y="8"/>
                    <a:pt x="237" y="0"/>
                    <a:pt x="216" y="0"/>
                  </a:cubicBezTo>
                  <a:cubicBezTo>
                    <a:pt x="174" y="0"/>
                    <a:pt x="140" y="34"/>
                    <a:pt x="140" y="76"/>
                  </a:cubicBezTo>
                  <a:cubicBezTo>
                    <a:pt x="140" y="83"/>
                    <a:pt x="143" y="97"/>
                    <a:pt x="143" y="103"/>
                  </a:cubicBezTo>
                  <a:cubicBezTo>
                    <a:pt x="143" y="136"/>
                    <a:pt x="117" y="162"/>
                    <a:pt x="85" y="162"/>
                  </a:cubicBezTo>
                  <a:cubicBezTo>
                    <a:pt x="22" y="162"/>
                    <a:pt x="22" y="162"/>
                    <a:pt x="22" y="162"/>
                  </a:cubicBezTo>
                  <a:cubicBezTo>
                    <a:pt x="10" y="162"/>
                    <a:pt x="0" y="172"/>
                    <a:pt x="0" y="184"/>
                  </a:cubicBezTo>
                  <a:cubicBezTo>
                    <a:pt x="0" y="269"/>
                    <a:pt x="0" y="269"/>
                    <a:pt x="0" y="269"/>
                  </a:cubicBezTo>
                  <a:cubicBezTo>
                    <a:pt x="0" y="281"/>
                    <a:pt x="10" y="291"/>
                    <a:pt x="22" y="291"/>
                  </a:cubicBezTo>
                  <a:cubicBezTo>
                    <a:pt x="106" y="291"/>
                    <a:pt x="106" y="291"/>
                    <a:pt x="106" y="291"/>
                  </a:cubicBezTo>
                  <a:cubicBezTo>
                    <a:pt x="119" y="291"/>
                    <a:pt x="128" y="281"/>
                    <a:pt x="128" y="269"/>
                  </a:cubicBezTo>
                  <a:cubicBezTo>
                    <a:pt x="128" y="206"/>
                    <a:pt x="128" y="206"/>
                    <a:pt x="128" y="206"/>
                  </a:cubicBezTo>
                  <a:cubicBezTo>
                    <a:pt x="128" y="173"/>
                    <a:pt x="155" y="147"/>
                    <a:pt x="187" y="147"/>
                  </a:cubicBezTo>
                  <a:cubicBezTo>
                    <a:pt x="193" y="147"/>
                    <a:pt x="207" y="150"/>
                    <a:pt x="215" y="150"/>
                  </a:cubicBezTo>
                  <a:cubicBezTo>
                    <a:pt x="256" y="150"/>
                    <a:pt x="291" y="117"/>
                    <a:pt x="291" y="74"/>
                  </a:cubicBezTo>
                </a:path>
              </a:pathLst>
            </a:custGeom>
            <a:solidFill>
              <a:srgbClr val="E20025"/>
            </a:solid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txBody>
            <a:bodyPr/>
            <a:lstStyle/>
            <a:p>
              <a:endParaRPr lang="fr-FR" sz="2400"/>
            </a:p>
          </p:txBody>
        </p:sp>
      </p:grpSp>
      <p:sp>
        <p:nvSpPr>
          <p:cNvPr id="62" name="Text Box 17">
            <a:extLst>
              <a:ext uri="{FF2B5EF4-FFF2-40B4-BE49-F238E27FC236}">
                <a16:creationId xmlns:a16="http://schemas.microsoft.com/office/drawing/2014/main" xmlns="" id="{2B613467-D048-47B4-9747-57A3FDC12D26}"/>
              </a:ext>
            </a:extLst>
          </p:cNvPr>
          <p:cNvSpPr txBox="1">
            <a:spLocks noChangeArrowheads="1"/>
          </p:cNvSpPr>
          <p:nvPr/>
        </p:nvSpPr>
        <p:spPr bwMode="auto">
          <a:xfrm>
            <a:off x="6332010" y="2045653"/>
            <a:ext cx="2063749" cy="564758"/>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193536" tIns="96768" rIns="193536" bIns="96768">
            <a:spAutoFit/>
          </a:bodyPr>
          <a:lstStyle>
            <a:lvl1pPr defTabSz="1450975" eaLnBrk="0" hangingPunct="0">
              <a:defRPr sz="2400">
                <a:solidFill>
                  <a:schemeClr val="tx1"/>
                </a:solidFill>
                <a:latin typeface="Calibri" charset="0"/>
                <a:ea typeface="ＭＳ Ｐゴシック" charset="0"/>
                <a:cs typeface="ＭＳ Ｐゴシック" charset="0"/>
              </a:defRPr>
            </a:lvl1pPr>
            <a:lvl2pPr marL="742950" indent="-285750" defTabSz="1450975" eaLnBrk="0" hangingPunct="0">
              <a:defRPr sz="2400">
                <a:solidFill>
                  <a:schemeClr val="tx1"/>
                </a:solidFill>
                <a:latin typeface="Calibri" charset="0"/>
                <a:ea typeface="ＭＳ Ｐゴシック" charset="0"/>
              </a:defRPr>
            </a:lvl2pPr>
            <a:lvl3pPr marL="1143000" indent="-228600" defTabSz="1450975" eaLnBrk="0" hangingPunct="0">
              <a:defRPr sz="2400">
                <a:solidFill>
                  <a:schemeClr val="tx1"/>
                </a:solidFill>
                <a:latin typeface="Calibri" charset="0"/>
                <a:ea typeface="ＭＳ Ｐゴシック" charset="0"/>
              </a:defRPr>
            </a:lvl3pPr>
            <a:lvl4pPr marL="1600200" indent="-228600" defTabSz="1450975" eaLnBrk="0" hangingPunct="0">
              <a:defRPr sz="2400">
                <a:solidFill>
                  <a:schemeClr val="tx1"/>
                </a:solidFill>
                <a:latin typeface="Calibri" charset="0"/>
                <a:ea typeface="ＭＳ Ｐゴシック" charset="0"/>
              </a:defRPr>
            </a:lvl4pPr>
            <a:lvl5pPr marL="2057400" indent="-228600" defTabSz="1450975" eaLnBrk="0" hangingPunct="0">
              <a:defRPr sz="2400">
                <a:solidFill>
                  <a:schemeClr val="tx1"/>
                </a:solidFill>
                <a:latin typeface="Calibri" charset="0"/>
                <a:ea typeface="ＭＳ Ｐゴシック" charset="0"/>
              </a:defRPr>
            </a:lvl5pPr>
            <a:lvl6pPr marL="2514600" indent="-228600" defTabSz="14509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4509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4509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45097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fr-FR" sz="1200" b="1" dirty="0">
                <a:solidFill>
                  <a:srgbClr val="A6A6A6"/>
                </a:solidFill>
                <a:latin typeface="Arial" charset="0"/>
                <a:cs typeface="Arial" charset="0"/>
              </a:rPr>
              <a:t>14.5 bn € </a:t>
            </a:r>
            <a:br>
              <a:rPr lang="fr-FR" sz="1200" b="1" dirty="0">
                <a:solidFill>
                  <a:srgbClr val="A6A6A6"/>
                </a:solidFill>
                <a:latin typeface="Arial" charset="0"/>
                <a:cs typeface="Arial" charset="0"/>
              </a:rPr>
            </a:br>
            <a:r>
              <a:rPr lang="fr-FR" sz="1200" b="1" dirty="0">
                <a:solidFill>
                  <a:srgbClr val="A6A6A6"/>
                </a:solidFill>
                <a:latin typeface="Arial" charset="0"/>
                <a:cs typeface="Arial" charset="0"/>
              </a:rPr>
              <a:t>Workforce 68 371 </a:t>
            </a:r>
          </a:p>
        </p:txBody>
      </p:sp>
      <p:cxnSp>
        <p:nvCxnSpPr>
          <p:cNvPr id="63" name="Straight Connector 113">
            <a:extLst>
              <a:ext uri="{FF2B5EF4-FFF2-40B4-BE49-F238E27FC236}">
                <a16:creationId xmlns:a16="http://schemas.microsoft.com/office/drawing/2014/main" xmlns="" id="{7BC89E21-9273-419B-B236-69903F3A32AC}"/>
              </a:ext>
            </a:extLst>
          </p:cNvPr>
          <p:cNvCxnSpPr>
            <a:cxnSpLocks/>
          </p:cNvCxnSpPr>
          <p:nvPr/>
        </p:nvCxnSpPr>
        <p:spPr>
          <a:xfrm>
            <a:off x="5802860" y="2449637"/>
            <a:ext cx="0" cy="311149"/>
          </a:xfrm>
          <a:prstGeom prst="line">
            <a:avLst/>
          </a:prstGeom>
          <a:ln w="28575">
            <a:solidFill>
              <a:srgbClr val="D70000"/>
            </a:solidFill>
          </a:ln>
        </p:spPr>
        <p:style>
          <a:lnRef idx="1">
            <a:schemeClr val="accent1"/>
          </a:lnRef>
          <a:fillRef idx="0">
            <a:schemeClr val="accent1"/>
          </a:fillRef>
          <a:effectRef idx="0">
            <a:schemeClr val="accent1"/>
          </a:effectRef>
          <a:fontRef idx="minor">
            <a:schemeClr val="tx1"/>
          </a:fontRef>
        </p:style>
      </p:cxnSp>
      <p:pic>
        <p:nvPicPr>
          <p:cNvPr id="64" name="Picture 63" descr="Z:\110228 Nuvia - Création système graphique\Travail\logo\soletanche-freyssinet].png">
            <a:extLst>
              <a:ext uri="{FF2B5EF4-FFF2-40B4-BE49-F238E27FC236}">
                <a16:creationId xmlns:a16="http://schemas.microsoft.com/office/drawing/2014/main" xmlns="" id="{45BB5223-99B1-426F-9E90-CF88C842383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4974676" y="2796193"/>
            <a:ext cx="1648884" cy="495300"/>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65" name="Text Box 18">
            <a:extLst>
              <a:ext uri="{FF2B5EF4-FFF2-40B4-BE49-F238E27FC236}">
                <a16:creationId xmlns:a16="http://schemas.microsoft.com/office/drawing/2014/main" xmlns="" id="{555A221D-BDD2-4DBF-B346-5A6D500A9CAC}"/>
              </a:ext>
            </a:extLst>
          </p:cNvPr>
          <p:cNvSpPr txBox="1">
            <a:spLocks noChangeArrowheads="1"/>
          </p:cNvSpPr>
          <p:nvPr/>
        </p:nvSpPr>
        <p:spPr bwMode="auto">
          <a:xfrm>
            <a:off x="6583342" y="2796193"/>
            <a:ext cx="2484967" cy="564758"/>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193536" tIns="96768" rIns="193536" bIns="96768">
            <a:spAutoFit/>
          </a:bodyPr>
          <a:lstStyle>
            <a:lvl1pPr defTabSz="1450975" eaLnBrk="0" hangingPunct="0">
              <a:tabLst>
                <a:tab pos="628650" algn="l"/>
              </a:tabLst>
              <a:defRPr sz="2400">
                <a:solidFill>
                  <a:schemeClr val="tx1"/>
                </a:solidFill>
                <a:latin typeface="Calibri" charset="0"/>
                <a:ea typeface="ＭＳ Ｐゴシック" charset="0"/>
                <a:cs typeface="ＭＳ Ｐゴシック" charset="0"/>
              </a:defRPr>
            </a:lvl1pPr>
            <a:lvl2pPr marL="742950" indent="-285750" defTabSz="1450975" eaLnBrk="0" hangingPunct="0">
              <a:tabLst>
                <a:tab pos="628650" algn="l"/>
              </a:tabLst>
              <a:defRPr sz="2400">
                <a:solidFill>
                  <a:schemeClr val="tx1"/>
                </a:solidFill>
                <a:latin typeface="Calibri" charset="0"/>
                <a:ea typeface="ＭＳ Ｐゴシック" charset="0"/>
              </a:defRPr>
            </a:lvl2pPr>
            <a:lvl3pPr marL="1143000" indent="-228600" defTabSz="1450975" eaLnBrk="0" hangingPunct="0">
              <a:tabLst>
                <a:tab pos="628650" algn="l"/>
              </a:tabLst>
              <a:defRPr sz="2400">
                <a:solidFill>
                  <a:schemeClr val="tx1"/>
                </a:solidFill>
                <a:latin typeface="Calibri" charset="0"/>
                <a:ea typeface="ＭＳ Ｐゴシック" charset="0"/>
              </a:defRPr>
            </a:lvl3pPr>
            <a:lvl4pPr marL="1600200" indent="-228600" defTabSz="1450975" eaLnBrk="0" hangingPunct="0">
              <a:tabLst>
                <a:tab pos="628650" algn="l"/>
              </a:tabLst>
              <a:defRPr sz="2400">
                <a:solidFill>
                  <a:schemeClr val="tx1"/>
                </a:solidFill>
                <a:latin typeface="Calibri" charset="0"/>
                <a:ea typeface="ＭＳ Ｐゴシック" charset="0"/>
              </a:defRPr>
            </a:lvl4pPr>
            <a:lvl5pPr marL="2057400" indent="-228600" defTabSz="1450975" eaLnBrk="0" hangingPunct="0">
              <a:tabLst>
                <a:tab pos="628650" algn="l"/>
              </a:tabLst>
              <a:defRPr sz="2400">
                <a:solidFill>
                  <a:schemeClr val="tx1"/>
                </a:solidFill>
                <a:latin typeface="Calibri" charset="0"/>
                <a:ea typeface="ＭＳ Ｐゴシック" charset="0"/>
              </a:defRPr>
            </a:lvl5pPr>
            <a:lvl6pPr marL="2514600" indent="-228600" defTabSz="1450975" eaLnBrk="0" fontAlgn="base" hangingPunct="0">
              <a:spcBef>
                <a:spcPct val="0"/>
              </a:spcBef>
              <a:spcAft>
                <a:spcPct val="0"/>
              </a:spcAft>
              <a:tabLst>
                <a:tab pos="628650" algn="l"/>
              </a:tabLst>
              <a:defRPr sz="2400">
                <a:solidFill>
                  <a:schemeClr val="tx1"/>
                </a:solidFill>
                <a:latin typeface="Calibri" charset="0"/>
                <a:ea typeface="ＭＳ Ｐゴシック" charset="0"/>
              </a:defRPr>
            </a:lvl6pPr>
            <a:lvl7pPr marL="2971800" indent="-228600" defTabSz="1450975" eaLnBrk="0" fontAlgn="base" hangingPunct="0">
              <a:spcBef>
                <a:spcPct val="0"/>
              </a:spcBef>
              <a:spcAft>
                <a:spcPct val="0"/>
              </a:spcAft>
              <a:tabLst>
                <a:tab pos="628650" algn="l"/>
              </a:tabLst>
              <a:defRPr sz="2400">
                <a:solidFill>
                  <a:schemeClr val="tx1"/>
                </a:solidFill>
                <a:latin typeface="Calibri" charset="0"/>
                <a:ea typeface="ＭＳ Ｐゴシック" charset="0"/>
              </a:defRPr>
            </a:lvl7pPr>
            <a:lvl8pPr marL="3429000" indent="-228600" defTabSz="1450975" eaLnBrk="0" fontAlgn="base" hangingPunct="0">
              <a:spcBef>
                <a:spcPct val="0"/>
              </a:spcBef>
              <a:spcAft>
                <a:spcPct val="0"/>
              </a:spcAft>
              <a:tabLst>
                <a:tab pos="628650" algn="l"/>
              </a:tabLst>
              <a:defRPr sz="2400">
                <a:solidFill>
                  <a:schemeClr val="tx1"/>
                </a:solidFill>
                <a:latin typeface="Calibri" charset="0"/>
                <a:ea typeface="ＭＳ Ｐゴシック" charset="0"/>
              </a:defRPr>
            </a:lvl8pPr>
            <a:lvl9pPr marL="3886200" indent="-228600" defTabSz="1450975" eaLnBrk="0" fontAlgn="base" hangingPunct="0">
              <a:spcBef>
                <a:spcPct val="0"/>
              </a:spcBef>
              <a:spcAft>
                <a:spcPct val="0"/>
              </a:spcAft>
              <a:tabLst>
                <a:tab pos="628650" algn="l"/>
              </a:tabLst>
              <a:defRPr sz="2400">
                <a:solidFill>
                  <a:schemeClr val="tx1"/>
                </a:solidFill>
                <a:latin typeface="Calibri" charset="0"/>
                <a:ea typeface="ＭＳ Ｐゴシック" charset="0"/>
              </a:defRPr>
            </a:lvl9pPr>
          </a:lstStyle>
          <a:p>
            <a:r>
              <a:rPr lang="fr-FR" sz="1200" b="1" dirty="0">
                <a:solidFill>
                  <a:srgbClr val="A6A6A6"/>
                </a:solidFill>
                <a:latin typeface="Arial" charset="0"/>
                <a:cs typeface="Arial" charset="0"/>
              </a:rPr>
              <a:t>Revenue:	3 bn €</a:t>
            </a:r>
          </a:p>
          <a:p>
            <a:r>
              <a:rPr lang="fr-FR" sz="1200" b="1" dirty="0">
                <a:solidFill>
                  <a:srgbClr val="A6A6A6"/>
                </a:solidFill>
                <a:latin typeface="Arial" charset="0"/>
                <a:cs typeface="Arial" charset="0"/>
              </a:rPr>
              <a:t>Workforce:	22 800</a:t>
            </a:r>
          </a:p>
        </p:txBody>
      </p:sp>
      <p:cxnSp>
        <p:nvCxnSpPr>
          <p:cNvPr id="66" name="Connecteur droit 120">
            <a:extLst>
              <a:ext uri="{FF2B5EF4-FFF2-40B4-BE49-F238E27FC236}">
                <a16:creationId xmlns:a16="http://schemas.microsoft.com/office/drawing/2014/main" xmlns="" id="{0960353C-AFCB-4931-A812-C5249EE4B8DB}"/>
              </a:ext>
            </a:extLst>
          </p:cNvPr>
          <p:cNvCxnSpPr>
            <a:cxnSpLocks/>
          </p:cNvCxnSpPr>
          <p:nvPr/>
        </p:nvCxnSpPr>
        <p:spPr>
          <a:xfrm flipV="1">
            <a:off x="5011695" y="5908712"/>
            <a:ext cx="2611465" cy="1"/>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121">
            <a:extLst>
              <a:ext uri="{FF2B5EF4-FFF2-40B4-BE49-F238E27FC236}">
                <a16:creationId xmlns:a16="http://schemas.microsoft.com/office/drawing/2014/main" xmlns="" id="{D89F842E-5FE3-4DCF-B689-6DB8FEAC18C1}"/>
              </a:ext>
            </a:extLst>
          </p:cNvPr>
          <p:cNvCxnSpPr>
            <a:cxnSpLocks/>
          </p:cNvCxnSpPr>
          <p:nvPr/>
        </p:nvCxnSpPr>
        <p:spPr>
          <a:xfrm flipV="1">
            <a:off x="140688" y="5903238"/>
            <a:ext cx="4800000" cy="10583"/>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122">
            <a:extLst>
              <a:ext uri="{FF2B5EF4-FFF2-40B4-BE49-F238E27FC236}">
                <a16:creationId xmlns:a16="http://schemas.microsoft.com/office/drawing/2014/main" xmlns="" id="{EB9AFB29-54BF-4749-BBDF-CA47A78F98FB}"/>
              </a:ext>
            </a:extLst>
          </p:cNvPr>
          <p:cNvCxnSpPr>
            <a:cxnSpLocks/>
          </p:cNvCxnSpPr>
          <p:nvPr/>
        </p:nvCxnSpPr>
        <p:spPr>
          <a:xfrm>
            <a:off x="9860191" y="5913821"/>
            <a:ext cx="192000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Connecteur droit 125">
            <a:extLst>
              <a:ext uri="{FF2B5EF4-FFF2-40B4-BE49-F238E27FC236}">
                <a16:creationId xmlns:a16="http://schemas.microsoft.com/office/drawing/2014/main" xmlns="" id="{3267DC78-2C46-48A8-9F24-FDD0531528AA}"/>
              </a:ext>
            </a:extLst>
          </p:cNvPr>
          <p:cNvCxnSpPr>
            <a:cxnSpLocks/>
          </p:cNvCxnSpPr>
          <p:nvPr/>
        </p:nvCxnSpPr>
        <p:spPr>
          <a:xfrm>
            <a:off x="7791911" y="5915332"/>
            <a:ext cx="1852888" cy="1"/>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13">
            <a:extLst>
              <a:ext uri="{FF2B5EF4-FFF2-40B4-BE49-F238E27FC236}">
                <a16:creationId xmlns:a16="http://schemas.microsoft.com/office/drawing/2014/main" xmlns="" id="{3F9CC928-6A96-49C4-B994-54B9284CE753}"/>
              </a:ext>
            </a:extLst>
          </p:cNvPr>
          <p:cNvCxnSpPr>
            <a:cxnSpLocks/>
          </p:cNvCxnSpPr>
          <p:nvPr/>
        </p:nvCxnSpPr>
        <p:spPr>
          <a:xfrm>
            <a:off x="5782126" y="3291493"/>
            <a:ext cx="0" cy="187427"/>
          </a:xfrm>
          <a:prstGeom prst="line">
            <a:avLst/>
          </a:prstGeom>
          <a:ln w="28575">
            <a:solidFill>
              <a:srgbClr val="D7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67">
            <a:extLst>
              <a:ext uri="{FF2B5EF4-FFF2-40B4-BE49-F238E27FC236}">
                <a16:creationId xmlns:a16="http://schemas.microsoft.com/office/drawing/2014/main" xmlns="" id="{BE202265-2D38-4F33-AFAB-FABA910F890D}"/>
              </a:ext>
            </a:extLst>
          </p:cNvPr>
          <p:cNvCxnSpPr>
            <a:cxnSpLocks/>
            <a:endCxn id="9" idx="0"/>
          </p:cNvCxnSpPr>
          <p:nvPr/>
        </p:nvCxnSpPr>
        <p:spPr>
          <a:xfrm flipV="1">
            <a:off x="1227805" y="3478919"/>
            <a:ext cx="9675907" cy="464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8">
            <a:extLst>
              <a:ext uri="{FF2B5EF4-FFF2-40B4-BE49-F238E27FC236}">
                <a16:creationId xmlns:a16="http://schemas.microsoft.com/office/drawing/2014/main" xmlns="" id="{B9A608B6-5AB0-4DAB-AD37-DF4DD538DAD8}"/>
              </a:ext>
            </a:extLst>
          </p:cNvPr>
          <p:cNvCxnSpPr>
            <a:cxnSpLocks/>
          </p:cNvCxnSpPr>
          <p:nvPr/>
        </p:nvCxnSpPr>
        <p:spPr>
          <a:xfrm>
            <a:off x="1234154" y="3525394"/>
            <a:ext cx="0" cy="1799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74" name="Straight Connector 71">
            <a:extLst>
              <a:ext uri="{FF2B5EF4-FFF2-40B4-BE49-F238E27FC236}">
                <a16:creationId xmlns:a16="http://schemas.microsoft.com/office/drawing/2014/main" xmlns="" id="{F4FF8A79-38C9-4ED7-A36B-0C9F0115A9D3}"/>
              </a:ext>
            </a:extLst>
          </p:cNvPr>
          <p:cNvCxnSpPr>
            <a:cxnSpLocks/>
          </p:cNvCxnSpPr>
          <p:nvPr/>
        </p:nvCxnSpPr>
        <p:spPr>
          <a:xfrm>
            <a:off x="3183636" y="3533173"/>
            <a:ext cx="0" cy="1799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75" name="Straight Connector 70">
            <a:extLst>
              <a:ext uri="{FF2B5EF4-FFF2-40B4-BE49-F238E27FC236}">
                <a16:creationId xmlns:a16="http://schemas.microsoft.com/office/drawing/2014/main" xmlns="" id="{1FC6B8BD-5CF1-4E74-9B54-28CB7E7BFF2E}"/>
              </a:ext>
            </a:extLst>
          </p:cNvPr>
          <p:cNvCxnSpPr>
            <a:cxnSpLocks/>
          </p:cNvCxnSpPr>
          <p:nvPr/>
        </p:nvCxnSpPr>
        <p:spPr>
          <a:xfrm>
            <a:off x="5025631" y="3525394"/>
            <a:ext cx="0" cy="1799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9">
            <a:extLst>
              <a:ext uri="{FF2B5EF4-FFF2-40B4-BE49-F238E27FC236}">
                <a16:creationId xmlns:a16="http://schemas.microsoft.com/office/drawing/2014/main" xmlns="" id="{F6C484CE-8FC3-4E6C-8B90-6AC220C523BA}"/>
              </a:ext>
            </a:extLst>
          </p:cNvPr>
          <p:cNvCxnSpPr>
            <a:cxnSpLocks/>
          </p:cNvCxnSpPr>
          <p:nvPr/>
        </p:nvCxnSpPr>
        <p:spPr>
          <a:xfrm>
            <a:off x="6956432" y="3519045"/>
            <a:ext cx="0" cy="1799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77" name="ZoneTexte 5">
            <a:extLst>
              <a:ext uri="{FF2B5EF4-FFF2-40B4-BE49-F238E27FC236}">
                <a16:creationId xmlns:a16="http://schemas.microsoft.com/office/drawing/2014/main" xmlns="" id="{99B9B4B4-C68C-4F28-B42C-055FAB97B10D}"/>
              </a:ext>
            </a:extLst>
          </p:cNvPr>
          <p:cNvSpPr txBox="1">
            <a:spLocks noChangeArrowheads="1"/>
          </p:cNvSpPr>
          <p:nvPr/>
        </p:nvSpPr>
        <p:spPr bwMode="auto">
          <a:xfrm>
            <a:off x="96954" y="5918658"/>
            <a:ext cx="480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sz="2000" dirty="0">
                <a:solidFill>
                  <a:srgbClr val="00214E"/>
                </a:solidFill>
                <a:latin typeface="Vinci Sans" panose="02000000000000000000" pitchFamily="2" charset="0"/>
              </a:rPr>
              <a:t>SOILS</a:t>
            </a:r>
          </a:p>
        </p:txBody>
      </p:sp>
      <p:sp>
        <p:nvSpPr>
          <p:cNvPr id="78" name="ZoneTexte 6">
            <a:extLst>
              <a:ext uri="{FF2B5EF4-FFF2-40B4-BE49-F238E27FC236}">
                <a16:creationId xmlns:a16="http://schemas.microsoft.com/office/drawing/2014/main" xmlns="" id="{8965840C-4C79-47CA-80F1-41E1E5D44738}"/>
              </a:ext>
            </a:extLst>
          </p:cNvPr>
          <p:cNvSpPr txBox="1">
            <a:spLocks noChangeArrowheads="1"/>
          </p:cNvSpPr>
          <p:nvPr/>
        </p:nvSpPr>
        <p:spPr bwMode="auto">
          <a:xfrm>
            <a:off x="5046841" y="5921412"/>
            <a:ext cx="2611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sz="2000" dirty="0">
                <a:solidFill>
                  <a:srgbClr val="00214E"/>
                </a:solidFill>
                <a:latin typeface="Vinci Sans" panose="02000000000000000000" pitchFamily="2" charset="0"/>
              </a:rPr>
              <a:t>STRUCTURES</a:t>
            </a:r>
          </a:p>
        </p:txBody>
      </p:sp>
      <p:sp>
        <p:nvSpPr>
          <p:cNvPr id="79" name="ZoneTexte 7">
            <a:extLst>
              <a:ext uri="{FF2B5EF4-FFF2-40B4-BE49-F238E27FC236}">
                <a16:creationId xmlns:a16="http://schemas.microsoft.com/office/drawing/2014/main" xmlns="" id="{F7FEF6A6-2872-45D0-8ED5-0BF96E115B63}"/>
              </a:ext>
            </a:extLst>
          </p:cNvPr>
          <p:cNvSpPr txBox="1">
            <a:spLocks noChangeArrowheads="1"/>
          </p:cNvSpPr>
          <p:nvPr/>
        </p:nvSpPr>
        <p:spPr bwMode="auto">
          <a:xfrm>
            <a:off x="9942521" y="5913821"/>
            <a:ext cx="19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sz="2000" dirty="0">
                <a:solidFill>
                  <a:srgbClr val="C00000"/>
                </a:solidFill>
                <a:latin typeface="Vinci Sans" panose="02000000000000000000" pitchFamily="2" charset="0"/>
              </a:rPr>
              <a:t>NUCLEAR</a:t>
            </a:r>
          </a:p>
        </p:txBody>
      </p:sp>
      <p:sp>
        <p:nvSpPr>
          <p:cNvPr id="80" name="ZoneTexte 6">
            <a:extLst>
              <a:ext uri="{FF2B5EF4-FFF2-40B4-BE49-F238E27FC236}">
                <a16:creationId xmlns:a16="http://schemas.microsoft.com/office/drawing/2014/main" xmlns="" id="{1673F26A-1306-465B-A1F1-F221A295F2D6}"/>
              </a:ext>
            </a:extLst>
          </p:cNvPr>
          <p:cNvSpPr txBox="1">
            <a:spLocks noChangeArrowheads="1"/>
          </p:cNvSpPr>
          <p:nvPr/>
        </p:nvSpPr>
        <p:spPr bwMode="auto">
          <a:xfrm>
            <a:off x="7445815" y="5933065"/>
            <a:ext cx="2611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sz="2000" dirty="0">
                <a:solidFill>
                  <a:srgbClr val="00214E"/>
                </a:solidFill>
                <a:latin typeface="Vinci Sans" panose="02000000000000000000" pitchFamily="2" charset="0"/>
              </a:rPr>
              <a:t>INFRA STRUCTURES</a:t>
            </a:r>
          </a:p>
        </p:txBody>
      </p:sp>
    </p:spTree>
    <p:extLst>
      <p:ext uri="{BB962C8B-B14F-4D97-AF65-F5344CB8AC3E}">
        <p14:creationId xmlns:p14="http://schemas.microsoft.com/office/powerpoint/2010/main" val="30897696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meTitle"/>
          <p:cNvSpPr>
            <a:spLocks noGrp="1"/>
          </p:cNvSpPr>
          <p:nvPr>
            <p:ph type="body" sz="quarter" idx="20"/>
          </p:nvPr>
        </p:nvSpPr>
        <p:spPr/>
        <p:txBody>
          <a:bodyPr/>
          <a:lstStyle/>
          <a:p>
            <a:r>
              <a:rPr lang="en-GB" dirty="0"/>
              <a:t>Keith Collett</a:t>
            </a:r>
          </a:p>
        </p:txBody>
      </p:sp>
      <p:sp>
        <p:nvSpPr>
          <p:cNvPr id="8" name="OFF_companyNamePPT"/>
          <p:cNvSpPr>
            <a:spLocks noGrp="1"/>
          </p:cNvSpPr>
          <p:nvPr>
            <p:ph type="body" sz="quarter" idx="21"/>
          </p:nvPr>
        </p:nvSpPr>
        <p:spPr/>
        <p:txBody>
          <a:bodyPr/>
          <a:lstStyle/>
          <a:p>
            <a:r>
              <a:rPr lang="en-GB" dirty="0"/>
              <a:t>Chadwick House, Birchwood Park, </a:t>
            </a:r>
            <a:r>
              <a:rPr lang="en-GB" dirty="0" err="1"/>
              <a:t>Risley</a:t>
            </a:r>
            <a:endParaRPr lang="en-GB" dirty="0"/>
          </a:p>
        </p:txBody>
      </p:sp>
      <p:sp>
        <p:nvSpPr>
          <p:cNvPr id="9" name="USR_Phone"/>
          <p:cNvSpPr>
            <a:spLocks noGrp="1"/>
          </p:cNvSpPr>
          <p:nvPr>
            <p:ph type="body" sz="quarter" idx="22"/>
          </p:nvPr>
        </p:nvSpPr>
        <p:spPr/>
        <p:txBody>
          <a:bodyPr/>
          <a:lstStyle/>
          <a:p>
            <a:r>
              <a:rPr lang="en-GB" dirty="0"/>
              <a:t>+44 1925 85 8226</a:t>
            </a:r>
          </a:p>
        </p:txBody>
      </p:sp>
      <p:sp>
        <p:nvSpPr>
          <p:cNvPr id="10" name="USR_Email"/>
          <p:cNvSpPr>
            <a:spLocks noGrp="1"/>
          </p:cNvSpPr>
          <p:nvPr>
            <p:ph type="body" sz="quarter" idx="23"/>
          </p:nvPr>
        </p:nvSpPr>
        <p:spPr/>
        <p:txBody>
          <a:bodyPr/>
          <a:lstStyle/>
          <a:p>
            <a:r>
              <a:rPr lang="en-GB" dirty="0"/>
              <a:t>Keith.collett@nuvia.co.uk</a:t>
            </a:r>
          </a:p>
        </p:txBody>
      </p:sp>
      <p:sp>
        <p:nvSpPr>
          <p:cNvPr id="11" name="OFF_Website"/>
          <p:cNvSpPr>
            <a:spLocks noGrp="1"/>
          </p:cNvSpPr>
          <p:nvPr>
            <p:ph type="body" sz="quarter" idx="24"/>
          </p:nvPr>
        </p:nvSpPr>
        <p:spPr/>
        <p:txBody>
          <a:bodyPr/>
          <a:lstStyle/>
          <a:p>
            <a:r>
              <a:rPr lang="en-GB" dirty="0"/>
              <a:t>www.nuvia.co.uk</a:t>
            </a:r>
          </a:p>
        </p:txBody>
      </p:sp>
    </p:spTree>
    <p:custDataLst>
      <p:tags r:id="rId1"/>
    </p:custDataLst>
    <p:extLst>
      <p:ext uri="{BB962C8B-B14F-4D97-AF65-F5344CB8AC3E}">
        <p14:creationId xmlns:p14="http://schemas.microsoft.com/office/powerpoint/2010/main" val="848181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p:cNvSpPr>
          <p:nvPr/>
        </p:nvSpPr>
        <p:spPr>
          <a:xfrm>
            <a:off x="8120788" y="1642825"/>
            <a:ext cx="1750800" cy="369332"/>
          </a:xfrm>
          <a:prstGeom prst="rect">
            <a:avLst/>
          </a:prstGeom>
          <a:noFill/>
        </p:spPr>
        <p:txBody>
          <a:bodyPr wrap="none" rtlCol="0">
            <a:spAutoFit/>
          </a:bodyPr>
          <a:lstStyle/>
          <a:p>
            <a:r>
              <a:rPr lang="en-GB" dirty="0">
                <a:solidFill>
                  <a:srgbClr val="000000"/>
                </a:solidFill>
              </a:rPr>
              <a:t>Design and Build</a:t>
            </a:r>
          </a:p>
        </p:txBody>
      </p:sp>
      <p:sp>
        <p:nvSpPr>
          <p:cNvPr id="221" name="TextBox 220"/>
          <p:cNvSpPr txBox="1">
            <a:spLocks/>
          </p:cNvSpPr>
          <p:nvPr/>
        </p:nvSpPr>
        <p:spPr>
          <a:xfrm>
            <a:off x="8120788" y="2389407"/>
            <a:ext cx="2010422" cy="369332"/>
          </a:xfrm>
          <a:prstGeom prst="rect">
            <a:avLst/>
          </a:prstGeom>
          <a:noFill/>
        </p:spPr>
        <p:txBody>
          <a:bodyPr wrap="none" rtlCol="0">
            <a:spAutoFit/>
          </a:bodyPr>
          <a:lstStyle/>
          <a:p>
            <a:r>
              <a:rPr lang="en-GB" dirty="0">
                <a:solidFill>
                  <a:srgbClr val="000000"/>
                </a:solidFill>
              </a:rPr>
              <a:t>Plant Life Extension</a:t>
            </a:r>
          </a:p>
        </p:txBody>
      </p:sp>
      <p:sp>
        <p:nvSpPr>
          <p:cNvPr id="222" name="TextBox 221"/>
          <p:cNvSpPr txBox="1">
            <a:spLocks/>
          </p:cNvSpPr>
          <p:nvPr/>
        </p:nvSpPr>
        <p:spPr>
          <a:xfrm>
            <a:off x="8132510" y="3053928"/>
            <a:ext cx="2919132" cy="369332"/>
          </a:xfrm>
          <a:prstGeom prst="rect">
            <a:avLst/>
          </a:prstGeom>
          <a:noFill/>
        </p:spPr>
        <p:txBody>
          <a:bodyPr wrap="none" rtlCol="0">
            <a:spAutoFit/>
          </a:bodyPr>
          <a:lstStyle/>
          <a:p>
            <a:r>
              <a:rPr lang="en-GB" dirty="0">
                <a:solidFill>
                  <a:srgbClr val="000000"/>
                </a:solidFill>
              </a:rPr>
              <a:t>Operations and Maintenance</a:t>
            </a:r>
          </a:p>
        </p:txBody>
      </p:sp>
      <p:sp>
        <p:nvSpPr>
          <p:cNvPr id="223" name="TextBox 222"/>
          <p:cNvSpPr txBox="1">
            <a:spLocks/>
          </p:cNvSpPr>
          <p:nvPr/>
        </p:nvSpPr>
        <p:spPr>
          <a:xfrm>
            <a:off x="8120788" y="3777064"/>
            <a:ext cx="1841851" cy="369332"/>
          </a:xfrm>
          <a:prstGeom prst="rect">
            <a:avLst/>
          </a:prstGeom>
          <a:noFill/>
        </p:spPr>
        <p:txBody>
          <a:bodyPr wrap="none" rtlCol="0">
            <a:spAutoFit/>
          </a:bodyPr>
          <a:lstStyle/>
          <a:p>
            <a:r>
              <a:rPr lang="en-GB" dirty="0">
                <a:solidFill>
                  <a:srgbClr val="000000"/>
                </a:solidFill>
              </a:rPr>
              <a:t>Decommissioning</a:t>
            </a:r>
          </a:p>
        </p:txBody>
      </p:sp>
      <p:sp>
        <p:nvSpPr>
          <p:cNvPr id="224" name="TextBox 223"/>
          <p:cNvSpPr txBox="1">
            <a:spLocks/>
          </p:cNvSpPr>
          <p:nvPr/>
        </p:nvSpPr>
        <p:spPr>
          <a:xfrm>
            <a:off x="8120788" y="4511922"/>
            <a:ext cx="2107949" cy="369332"/>
          </a:xfrm>
          <a:prstGeom prst="rect">
            <a:avLst/>
          </a:prstGeom>
          <a:noFill/>
        </p:spPr>
        <p:txBody>
          <a:bodyPr wrap="none" rtlCol="0">
            <a:spAutoFit/>
          </a:bodyPr>
          <a:lstStyle/>
          <a:p>
            <a:r>
              <a:rPr lang="en-GB" dirty="0">
                <a:solidFill>
                  <a:srgbClr val="000000"/>
                </a:solidFill>
              </a:rPr>
              <a:t>Radiation Protection</a:t>
            </a:r>
          </a:p>
        </p:txBody>
      </p:sp>
      <p:sp>
        <p:nvSpPr>
          <p:cNvPr id="225" name="TextBox 224"/>
          <p:cNvSpPr txBox="1">
            <a:spLocks/>
          </p:cNvSpPr>
          <p:nvPr/>
        </p:nvSpPr>
        <p:spPr>
          <a:xfrm>
            <a:off x="8136830" y="5211614"/>
            <a:ext cx="2081532" cy="369332"/>
          </a:xfrm>
          <a:prstGeom prst="rect">
            <a:avLst/>
          </a:prstGeom>
          <a:noFill/>
        </p:spPr>
        <p:txBody>
          <a:bodyPr wrap="none" rtlCol="0">
            <a:spAutoFit/>
          </a:bodyPr>
          <a:lstStyle/>
          <a:p>
            <a:r>
              <a:rPr lang="en-GB" dirty="0">
                <a:solidFill>
                  <a:srgbClr val="000000"/>
                </a:solidFill>
              </a:rPr>
              <a:t>Waste Management</a:t>
            </a:r>
          </a:p>
        </p:txBody>
      </p:sp>
      <p:sp>
        <p:nvSpPr>
          <p:cNvPr id="13" name="TextBox 12"/>
          <p:cNvSpPr txBox="1">
            <a:spLocks/>
          </p:cNvSpPr>
          <p:nvPr/>
        </p:nvSpPr>
        <p:spPr>
          <a:xfrm>
            <a:off x="7783001" y="430879"/>
            <a:ext cx="2157322" cy="369332"/>
          </a:xfrm>
          <a:prstGeom prst="rect">
            <a:avLst/>
          </a:prstGeom>
          <a:noFill/>
        </p:spPr>
        <p:txBody>
          <a:bodyPr wrap="none" rtlCol="0">
            <a:spAutoFit/>
          </a:bodyPr>
          <a:lstStyle/>
          <a:p>
            <a:r>
              <a:rPr lang="en-GB" dirty="0">
                <a:solidFill>
                  <a:srgbClr val="000000"/>
                </a:solidFill>
              </a:rPr>
              <a:t>Key Areas of Activity:</a:t>
            </a:r>
          </a:p>
        </p:txBody>
      </p:sp>
      <p:sp>
        <p:nvSpPr>
          <p:cNvPr id="15" name="Oval 14"/>
          <p:cNvSpPr>
            <a:spLocks/>
          </p:cNvSpPr>
          <p:nvPr/>
        </p:nvSpPr>
        <p:spPr>
          <a:xfrm>
            <a:off x="3559815" y="3139132"/>
            <a:ext cx="783650" cy="782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6" name="Espace réservé du contenu 9"/>
          <p:cNvSpPr txBox="1">
            <a:spLocks/>
          </p:cNvSpPr>
          <p:nvPr/>
        </p:nvSpPr>
        <p:spPr>
          <a:xfrm>
            <a:off x="1654954" y="3299192"/>
            <a:ext cx="7427913" cy="350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solidFill>
                <a:prstClr val="white"/>
              </a:solidFill>
              <a:cs typeface="Vinci Sans Extra Light"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8175" y="2358365"/>
            <a:ext cx="312176" cy="46800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8173" y="1690149"/>
            <a:ext cx="312176" cy="468000"/>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76451" y="3753412"/>
            <a:ext cx="312176" cy="468000"/>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88174" y="4480242"/>
            <a:ext cx="312176" cy="468000"/>
          </a:xfrm>
          <a:prstGeom prst="rect">
            <a:avLst/>
          </a:prstGeom>
        </p:spPr>
      </p:pic>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88175" y="3038303"/>
            <a:ext cx="312176" cy="468000"/>
          </a:xfrm>
          <a:prstGeom prst="rect">
            <a:avLst/>
          </a:prstGeom>
        </p:spPr>
      </p:pic>
      <p:pic>
        <p:nvPicPr>
          <p:cNvPr id="139" name="Picture 1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76450" y="975044"/>
            <a:ext cx="312176" cy="468000"/>
          </a:xfrm>
          <a:prstGeom prst="rect">
            <a:avLst/>
          </a:prstGeom>
        </p:spPr>
      </p:pic>
      <p:pic>
        <p:nvPicPr>
          <p:cNvPr id="140" name="Picture 13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8174" y="5148457"/>
            <a:ext cx="312176" cy="468000"/>
          </a:xfrm>
          <a:prstGeom prst="rect">
            <a:avLst/>
          </a:prstGeom>
        </p:spPr>
      </p:pic>
      <p:sp>
        <p:nvSpPr>
          <p:cNvPr id="226" name="TextBox 225"/>
          <p:cNvSpPr txBox="1">
            <a:spLocks/>
          </p:cNvSpPr>
          <p:nvPr/>
        </p:nvSpPr>
        <p:spPr>
          <a:xfrm>
            <a:off x="8120789" y="962887"/>
            <a:ext cx="1377685" cy="369332"/>
          </a:xfrm>
          <a:prstGeom prst="rect">
            <a:avLst/>
          </a:prstGeom>
          <a:noFill/>
        </p:spPr>
        <p:txBody>
          <a:bodyPr wrap="none" rtlCol="0">
            <a:spAutoFit/>
          </a:bodyPr>
          <a:lstStyle/>
          <a:p>
            <a:r>
              <a:rPr lang="en-GB" dirty="0">
                <a:solidFill>
                  <a:srgbClr val="000000"/>
                </a:solidFill>
              </a:rPr>
              <a:t>Consultancy </a:t>
            </a:r>
          </a:p>
        </p:txBody>
      </p:sp>
      <p:sp>
        <p:nvSpPr>
          <p:cNvPr id="5" name="Title 4"/>
          <p:cNvSpPr>
            <a:spLocks noGrp="1"/>
          </p:cNvSpPr>
          <p:nvPr>
            <p:ph type="title"/>
          </p:nvPr>
        </p:nvSpPr>
        <p:spPr/>
        <p:txBody>
          <a:bodyPr>
            <a:normAutofit fontScale="90000"/>
          </a:bodyPr>
          <a:lstStyle/>
          <a:p>
            <a:r>
              <a:rPr lang="en-GB" dirty="0"/>
              <a:t/>
            </a:r>
            <a:br>
              <a:rPr lang="en-GB" dirty="0"/>
            </a:br>
            <a:r>
              <a:rPr lang="en-GB" sz="2700" dirty="0"/>
              <a:t>Nuvia Group</a:t>
            </a:r>
            <a:r>
              <a:rPr lang="en-GB" dirty="0"/>
              <a:t/>
            </a:r>
            <a:br>
              <a:rPr lang="en-GB" dirty="0"/>
            </a:br>
            <a:endParaRPr lang="en-GB" dirty="0"/>
          </a:p>
        </p:txBody>
      </p:sp>
      <p:sp>
        <p:nvSpPr>
          <p:cNvPr id="8" name="Text Placeholder 7"/>
          <p:cNvSpPr>
            <a:spLocks noGrp="1"/>
          </p:cNvSpPr>
          <p:nvPr>
            <p:ph type="body" sz="quarter" idx="12"/>
          </p:nvPr>
        </p:nvSpPr>
        <p:spPr/>
        <p:txBody>
          <a:bodyPr>
            <a:normAutofit fontScale="92500" lnSpcReduction="10000"/>
          </a:bodyPr>
          <a:lstStyle/>
          <a:p>
            <a:r>
              <a:rPr lang="en-GB" dirty="0"/>
              <a:t>Supporting the full Lifecycle</a:t>
            </a:r>
          </a:p>
        </p:txBody>
      </p:sp>
      <p:sp>
        <p:nvSpPr>
          <p:cNvPr id="57" name="TextBox 56"/>
          <p:cNvSpPr txBox="1">
            <a:spLocks/>
          </p:cNvSpPr>
          <p:nvPr/>
        </p:nvSpPr>
        <p:spPr>
          <a:xfrm>
            <a:off x="8150440" y="5720928"/>
            <a:ext cx="991875" cy="369332"/>
          </a:xfrm>
          <a:prstGeom prst="rect">
            <a:avLst/>
          </a:prstGeom>
          <a:noFill/>
        </p:spPr>
        <p:txBody>
          <a:bodyPr wrap="none" rtlCol="0">
            <a:spAutoFit/>
          </a:bodyPr>
          <a:lstStyle/>
          <a:p>
            <a:r>
              <a:rPr lang="en-GB" dirty="0">
                <a:solidFill>
                  <a:srgbClr val="000000"/>
                </a:solidFill>
              </a:rPr>
              <a:t>Products</a:t>
            </a:r>
          </a:p>
        </p:txBody>
      </p:sp>
      <p:pic>
        <p:nvPicPr>
          <p:cNvPr id="58" name="Picture 5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06105" y="5705303"/>
            <a:ext cx="312176" cy="468000"/>
          </a:xfrm>
          <a:prstGeom prst="rect">
            <a:avLst/>
          </a:prstGeom>
        </p:spPr>
      </p:pic>
      <p:grpSp>
        <p:nvGrpSpPr>
          <p:cNvPr id="62" name="Group 61"/>
          <p:cNvGrpSpPr/>
          <p:nvPr/>
        </p:nvGrpSpPr>
        <p:grpSpPr>
          <a:xfrm>
            <a:off x="838200" y="1531889"/>
            <a:ext cx="7211893" cy="4571831"/>
            <a:chOff x="1415376" y="1268712"/>
            <a:chExt cx="7667491" cy="4860648"/>
          </a:xfrm>
        </p:grpSpPr>
        <p:sp>
          <p:nvSpPr>
            <p:cNvPr id="64" name="Oval 63"/>
            <p:cNvSpPr/>
            <p:nvPr/>
          </p:nvSpPr>
          <p:spPr>
            <a:xfrm>
              <a:off x="1415376" y="1268712"/>
              <a:ext cx="4860648" cy="4860648"/>
            </a:xfrm>
            <a:prstGeom prst="ellipse">
              <a:avLst/>
            </a:prstGeom>
            <a:gradFill flip="none" rotWithShape="1">
              <a:gsLst>
                <a:gs pos="0">
                  <a:schemeClr val="accent2">
                    <a:lumMod val="50000"/>
                  </a:schemeClr>
                </a:gs>
                <a:gs pos="62000">
                  <a:schemeClr val="accent2">
                    <a:lumMod val="60000"/>
                    <a:lumOff val="40000"/>
                  </a:schemeClr>
                </a:gs>
                <a:gs pos="50000">
                  <a:schemeClr val="accent2">
                    <a:lumMod val="20000"/>
                    <a:lumOff val="8000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Oval 64"/>
            <p:cNvSpPr/>
            <p:nvPr/>
          </p:nvSpPr>
          <p:spPr>
            <a:xfrm>
              <a:off x="2066356" y="1919692"/>
              <a:ext cx="3558689" cy="3558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6" name="Group 65"/>
            <p:cNvGrpSpPr/>
            <p:nvPr/>
          </p:nvGrpSpPr>
          <p:grpSpPr>
            <a:xfrm>
              <a:off x="5009933" y="1910597"/>
              <a:ext cx="623323" cy="603404"/>
              <a:chOff x="603867" y="2249482"/>
              <a:chExt cx="646409" cy="625752"/>
            </a:xfrm>
          </p:grpSpPr>
          <p:sp>
            <p:nvSpPr>
              <p:cNvPr id="102" name="Rectangle 101"/>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3" name="Rectangle 102"/>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Group 66"/>
            <p:cNvGrpSpPr/>
            <p:nvPr/>
          </p:nvGrpSpPr>
          <p:grpSpPr>
            <a:xfrm rot="5400000">
              <a:off x="5066139" y="4865018"/>
              <a:ext cx="623323" cy="603404"/>
              <a:chOff x="603867" y="2249482"/>
              <a:chExt cx="646409" cy="625752"/>
            </a:xfrm>
          </p:grpSpPr>
          <p:sp>
            <p:nvSpPr>
              <p:cNvPr id="100" name="Rectangle 99"/>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ectangle 100"/>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8" name="Group 67"/>
            <p:cNvGrpSpPr/>
            <p:nvPr/>
          </p:nvGrpSpPr>
          <p:grpSpPr>
            <a:xfrm rot="10800000">
              <a:off x="2077587" y="4942552"/>
              <a:ext cx="623323" cy="603404"/>
              <a:chOff x="603867" y="2249482"/>
              <a:chExt cx="646409" cy="625752"/>
            </a:xfrm>
          </p:grpSpPr>
          <p:sp>
            <p:nvSpPr>
              <p:cNvPr id="98" name="Rectangle 97"/>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9" name="Rectangle 98"/>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9" name="Group 68"/>
            <p:cNvGrpSpPr/>
            <p:nvPr/>
          </p:nvGrpSpPr>
          <p:grpSpPr>
            <a:xfrm rot="16200000">
              <a:off x="2017175" y="1920556"/>
              <a:ext cx="623323" cy="603404"/>
              <a:chOff x="603867" y="2249482"/>
              <a:chExt cx="646409" cy="625752"/>
            </a:xfrm>
          </p:grpSpPr>
          <p:sp>
            <p:nvSpPr>
              <p:cNvPr id="96" name="Rectangle 95"/>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7" name="Rectangle 96"/>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0" name="Group 69"/>
            <p:cNvGrpSpPr/>
            <p:nvPr/>
          </p:nvGrpSpPr>
          <p:grpSpPr>
            <a:xfrm rot="2700000">
              <a:off x="5630593" y="3367440"/>
              <a:ext cx="623323" cy="603404"/>
              <a:chOff x="603867" y="2249482"/>
              <a:chExt cx="646409" cy="625752"/>
            </a:xfrm>
          </p:grpSpPr>
          <p:sp>
            <p:nvSpPr>
              <p:cNvPr id="94" name="Rectangle 93"/>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5" name="Rectangle 94"/>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1" name="Group 70"/>
            <p:cNvGrpSpPr/>
            <p:nvPr/>
          </p:nvGrpSpPr>
          <p:grpSpPr>
            <a:xfrm rot="8100000">
              <a:off x="3597719" y="5486265"/>
              <a:ext cx="623323" cy="603404"/>
              <a:chOff x="603867" y="2249482"/>
              <a:chExt cx="646409" cy="625752"/>
            </a:xfrm>
          </p:grpSpPr>
          <p:sp>
            <p:nvSpPr>
              <p:cNvPr id="92" name="Rectangle 91"/>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Rectangle 92"/>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2" name="Group 71"/>
            <p:cNvGrpSpPr/>
            <p:nvPr/>
          </p:nvGrpSpPr>
          <p:grpSpPr>
            <a:xfrm rot="13500000">
              <a:off x="1420959" y="3460373"/>
              <a:ext cx="623323" cy="603404"/>
              <a:chOff x="603867" y="2249482"/>
              <a:chExt cx="646409" cy="625752"/>
            </a:xfrm>
          </p:grpSpPr>
          <p:sp>
            <p:nvSpPr>
              <p:cNvPr id="90" name="Rectangle 89"/>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Rectangle 90"/>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3" name="Group 72"/>
            <p:cNvGrpSpPr/>
            <p:nvPr/>
          </p:nvGrpSpPr>
          <p:grpSpPr>
            <a:xfrm rot="18900000">
              <a:off x="3485803" y="1325026"/>
              <a:ext cx="623323" cy="603404"/>
              <a:chOff x="603867" y="2249482"/>
              <a:chExt cx="646409" cy="625752"/>
            </a:xfrm>
          </p:grpSpPr>
          <p:sp>
            <p:nvSpPr>
              <p:cNvPr id="88" name="Rectangle 87"/>
              <p:cNvSpPr/>
              <p:nvPr/>
            </p:nvSpPr>
            <p:spPr>
              <a:xfrm rot="5400000">
                <a:off x="887683" y="2512640"/>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Rectangle 88"/>
              <p:cNvSpPr/>
              <p:nvPr/>
            </p:nvSpPr>
            <p:spPr>
              <a:xfrm rot="10800000">
                <a:off x="603867" y="2775798"/>
                <a:ext cx="625752" cy="9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4" name="Oval 73"/>
            <p:cNvSpPr>
              <a:spLocks/>
            </p:cNvSpPr>
            <p:nvPr/>
          </p:nvSpPr>
          <p:spPr>
            <a:xfrm>
              <a:off x="3559815" y="3139132"/>
              <a:ext cx="783650" cy="782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5" name="Rectangle 74"/>
            <p:cNvSpPr/>
            <p:nvPr/>
          </p:nvSpPr>
          <p:spPr>
            <a:xfrm rot="1740000">
              <a:off x="3488201" y="1855222"/>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Concept Design</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 </a:t>
              </a:r>
              <a:r>
                <a:rPr lang="en-US" sz="4800" b="1" dirty="0" err="1">
                  <a:ln w="10160">
                    <a:noFill/>
                    <a:prstDash val="solid"/>
                  </a:ln>
                  <a:solidFill>
                    <a:srgbClr val="FFFFFF"/>
                  </a:solidFill>
                  <a:effectLst>
                    <a:outerShdw blurRad="38100" dist="22860" dir="5400000" algn="tl" rotWithShape="0">
                      <a:srgbClr val="000000">
                        <a:alpha val="30000"/>
                      </a:srgbClr>
                    </a:outerShdw>
                  </a:effectLst>
                </a:rPr>
                <a:t>Optioneering</a:t>
              </a:r>
              <a:endParaRPr lang="en-US" sz="4800" b="1" dirty="0">
                <a:ln w="10160">
                  <a:noFill/>
                  <a:prstDash val="solid"/>
                </a:ln>
                <a:solidFill>
                  <a:srgbClr val="FFFFFF"/>
                </a:solidFill>
                <a:effectLst>
                  <a:outerShdw blurRad="38100" dist="22860" dir="5400000" algn="tl" rotWithShape="0">
                    <a:srgbClr val="000000">
                      <a:alpha val="30000"/>
                    </a:srgbClr>
                  </a:outerShdw>
                </a:effectLst>
              </a:endParaRPr>
            </a:p>
          </p:txBody>
        </p:sp>
        <p:sp>
          <p:nvSpPr>
            <p:cNvPr id="76" name="Rectangle 75"/>
            <p:cNvSpPr/>
            <p:nvPr/>
          </p:nvSpPr>
          <p:spPr>
            <a:xfrm rot="4380000">
              <a:off x="4199262" y="2773513"/>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Engineering /</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Design</a:t>
              </a:r>
            </a:p>
          </p:txBody>
        </p:sp>
        <p:sp>
          <p:nvSpPr>
            <p:cNvPr id="77" name="Rectangle 76"/>
            <p:cNvSpPr/>
            <p:nvPr/>
          </p:nvSpPr>
          <p:spPr>
            <a:xfrm rot="7080000">
              <a:off x="4089137" y="3830050"/>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Procurement /</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 Manufacture</a:t>
              </a:r>
            </a:p>
          </p:txBody>
        </p:sp>
        <p:grpSp>
          <p:nvGrpSpPr>
            <p:cNvPr id="78" name="Group 77"/>
            <p:cNvGrpSpPr/>
            <p:nvPr/>
          </p:nvGrpSpPr>
          <p:grpSpPr>
            <a:xfrm>
              <a:off x="1928282" y="1953986"/>
              <a:ext cx="3360610" cy="3646427"/>
              <a:chOff x="1928282" y="1953986"/>
              <a:chExt cx="3360610" cy="3571175"/>
            </a:xfrm>
          </p:grpSpPr>
          <p:sp>
            <p:nvSpPr>
              <p:cNvPr id="85" name="Rectangle 84"/>
              <p:cNvSpPr/>
              <p:nvPr/>
            </p:nvSpPr>
            <p:spPr>
              <a:xfrm rot="15120000">
                <a:off x="1426156" y="3621753"/>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Operations &amp;</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 Maintenance</a:t>
                </a:r>
              </a:p>
            </p:txBody>
          </p:sp>
          <p:sp>
            <p:nvSpPr>
              <p:cNvPr id="86" name="Rectangle 85"/>
              <p:cNvSpPr/>
              <p:nvPr/>
            </p:nvSpPr>
            <p:spPr>
              <a:xfrm rot="18000000">
                <a:off x="1525864" y="2456112"/>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Plant Life</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    Extension  </a:t>
                </a:r>
              </a:p>
            </p:txBody>
          </p:sp>
          <p:sp>
            <p:nvSpPr>
              <p:cNvPr id="87" name="Rectangle 86"/>
              <p:cNvSpPr/>
              <p:nvPr/>
            </p:nvSpPr>
            <p:spPr>
              <a:xfrm rot="9660000">
                <a:off x="3221596" y="4462118"/>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Construction</a:t>
                </a:r>
                <a:r>
                  <a:rPr lang="en-US" sz="4800" b="1" dirty="0">
                    <a:ln w="10160">
                      <a:solidFill>
                        <a:srgbClr val="422379"/>
                      </a:solidFill>
                      <a:prstDash val="solid"/>
                    </a:ln>
                    <a:solidFill>
                      <a:srgbClr val="FFFFFF"/>
                    </a:solidFill>
                    <a:effectLst>
                      <a:outerShdw blurRad="38100" dist="22860" dir="5400000" algn="tl" rotWithShape="0">
                        <a:srgbClr val="000000">
                          <a:alpha val="30000"/>
                        </a:srgbClr>
                      </a:outerShdw>
                    </a:effectLst>
                  </a:rPr>
                  <a:t> </a:t>
                </a:r>
                <a:r>
                  <a:rPr lang="en-US" sz="4800" b="1" dirty="0">
                    <a:ln w="10160">
                      <a:noFill/>
                      <a:prstDash val="solid"/>
                    </a:ln>
                    <a:solidFill>
                      <a:srgbClr val="FFFFFF"/>
                    </a:solidFill>
                    <a:effectLst>
                      <a:outerShdw blurRad="38100" dist="22860" dir="5400000" algn="tl" rotWithShape="0">
                        <a:srgbClr val="000000">
                          <a:alpha val="30000"/>
                        </a:srgbClr>
                      </a:outerShdw>
                    </a:effectLst>
                  </a:rPr>
                  <a:t>/</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Installation</a:t>
                </a:r>
              </a:p>
            </p:txBody>
          </p:sp>
        </p:grpSp>
        <p:sp>
          <p:nvSpPr>
            <p:cNvPr id="79" name="Rectangle 78"/>
            <p:cNvSpPr/>
            <p:nvPr/>
          </p:nvSpPr>
          <p:spPr>
            <a:xfrm rot="12600000">
              <a:off x="2122344" y="4446698"/>
              <a:ext cx="2067296" cy="1063043"/>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Commissioning</a:t>
              </a:r>
            </a:p>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and Testing</a:t>
              </a:r>
            </a:p>
          </p:txBody>
        </p:sp>
        <p:sp>
          <p:nvSpPr>
            <p:cNvPr id="80" name="Rectangle 79"/>
            <p:cNvSpPr/>
            <p:nvPr/>
          </p:nvSpPr>
          <p:spPr>
            <a:xfrm rot="20520000">
              <a:off x="2282038" y="1735883"/>
              <a:ext cx="2368236" cy="1217792"/>
            </a:xfrm>
            <a:prstGeom prst="rect">
              <a:avLst/>
            </a:prstGeom>
            <a:noFill/>
          </p:spPr>
          <p:txBody>
            <a:bodyPr wrap="none" lIns="91440" tIns="45720" rIns="91440" bIns="45720">
              <a:prstTxWarp prst="textArchUp">
                <a:avLst>
                  <a:gd name="adj" fmla="val 14251285"/>
                </a:avLst>
              </a:prstTxWarp>
              <a:spAutoFit/>
            </a:bodyPr>
            <a:lstStyle/>
            <a:p>
              <a:pPr algn="ctr"/>
              <a:r>
                <a:rPr lang="en-US" sz="4800" b="1" dirty="0">
                  <a:ln w="10160">
                    <a:noFill/>
                    <a:prstDash val="solid"/>
                  </a:ln>
                  <a:solidFill>
                    <a:srgbClr val="FFFFFF"/>
                  </a:solidFill>
                  <a:effectLst>
                    <a:outerShdw blurRad="38100" dist="22860" dir="5400000" algn="tl" rotWithShape="0">
                      <a:srgbClr val="000000">
                        <a:alpha val="30000"/>
                      </a:srgbClr>
                    </a:outerShdw>
                  </a:effectLst>
                </a:rPr>
                <a:t>Decontamination</a:t>
              </a:r>
            </a:p>
            <a:p>
              <a:pPr algn="ctr"/>
              <a:r>
                <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rPr>
                <a:t> </a:t>
              </a:r>
              <a:r>
                <a:rPr lang="en-US" sz="4800" b="1" dirty="0">
                  <a:ln w="10160">
                    <a:noFill/>
                    <a:prstDash val="solid"/>
                  </a:ln>
                  <a:solidFill>
                    <a:srgbClr val="FFFFFF"/>
                  </a:solidFill>
                  <a:effectLst>
                    <a:outerShdw blurRad="38100" dist="22860" dir="5400000" algn="tl" rotWithShape="0">
                      <a:srgbClr val="000000">
                        <a:alpha val="30000"/>
                      </a:srgbClr>
                    </a:outerShdw>
                  </a:effectLst>
                </a:rPr>
                <a:t>Decommissioning</a:t>
              </a:r>
            </a:p>
          </p:txBody>
        </p:sp>
        <p:pic>
          <p:nvPicPr>
            <p:cNvPr id="81" name="Picture 80"/>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597099" y="2014604"/>
              <a:ext cx="4614475" cy="2980454"/>
            </a:xfrm>
            <a:prstGeom prst="rect">
              <a:avLst/>
            </a:prstGeom>
          </p:spPr>
        </p:pic>
        <p:sp>
          <p:nvSpPr>
            <p:cNvPr id="82" name="Espace réservé du contenu 9"/>
            <p:cNvSpPr txBox="1">
              <a:spLocks/>
            </p:cNvSpPr>
            <p:nvPr/>
          </p:nvSpPr>
          <p:spPr>
            <a:xfrm>
              <a:off x="1654954" y="3299192"/>
              <a:ext cx="7427913" cy="350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solidFill>
                  <a:prstClr val="white"/>
                </a:solidFill>
                <a:cs typeface="Vinci Sans Extra Light" charset="0"/>
              </a:endParaRPr>
            </a:p>
          </p:txBody>
        </p:sp>
        <p:sp>
          <p:nvSpPr>
            <p:cNvPr id="83" name="Oval 82"/>
            <p:cNvSpPr/>
            <p:nvPr/>
          </p:nvSpPr>
          <p:spPr>
            <a:xfrm>
              <a:off x="3694272" y="3302021"/>
              <a:ext cx="571551" cy="6011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3353290" y="2981940"/>
              <a:ext cx="1231598" cy="1224716"/>
            </a:xfrm>
            <a:prstGeom prst="rect">
              <a:avLst/>
            </a:prstGeom>
          </p:spPr>
        </p:pic>
      </p:grpSp>
    </p:spTree>
    <p:extLst>
      <p:ext uri="{BB962C8B-B14F-4D97-AF65-F5344CB8AC3E}">
        <p14:creationId xmlns:p14="http://schemas.microsoft.com/office/powerpoint/2010/main" val="3669110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NUVIA India</a:t>
            </a:r>
          </a:p>
        </p:txBody>
      </p:sp>
      <p:sp>
        <p:nvSpPr>
          <p:cNvPr id="5" name="Text Placeholder 4"/>
          <p:cNvSpPr>
            <a:spLocks noGrp="1"/>
          </p:cNvSpPr>
          <p:nvPr>
            <p:ph type="body" sz="quarter" idx="12"/>
          </p:nvPr>
        </p:nvSpPr>
        <p:spPr/>
        <p:txBody>
          <a:bodyPr>
            <a:normAutofit fontScale="92500" lnSpcReduction="10000"/>
          </a:bodyPr>
          <a:lstStyle/>
          <a:p>
            <a:endParaRPr lang="en-GB"/>
          </a:p>
        </p:txBody>
      </p:sp>
      <p:pic>
        <p:nvPicPr>
          <p:cNvPr id="11" name="Picture 2"/>
          <p:cNvPicPr preferRelativeResize="0">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123891" y="2832101"/>
            <a:ext cx="2281767" cy="1392767"/>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pic>
      <p:sp>
        <p:nvSpPr>
          <p:cNvPr id="19" name="ZoneTexte 18"/>
          <p:cNvSpPr txBox="1">
            <a:spLocks/>
          </p:cNvSpPr>
          <p:nvPr/>
        </p:nvSpPr>
        <p:spPr>
          <a:xfrm>
            <a:off x="4545951" y="1545468"/>
            <a:ext cx="2018501" cy="566437"/>
          </a:xfrm>
          <a:prstGeom prst="rect">
            <a:avLst/>
          </a:prstGeom>
          <a:noFill/>
        </p:spPr>
        <p:txBody>
          <a:bodyPr wrap="none">
            <a:spAutoFit/>
          </a:bodyPr>
          <a:lstStyle/>
          <a:p>
            <a:pPr>
              <a:lnSpc>
                <a:spcPct val="80000"/>
              </a:lnSpc>
              <a:defRPr/>
            </a:pPr>
            <a:r>
              <a:rPr lang="fr-FR" sz="1867" dirty="0" err="1">
                <a:latin typeface="Vinci Sans Light"/>
                <a:cs typeface="Vinci Sans Light"/>
              </a:rPr>
              <a:t>Managing</a:t>
            </a:r>
            <a:r>
              <a:rPr lang="fr-FR" sz="1867" dirty="0">
                <a:latin typeface="Vinci Sans Light"/>
                <a:cs typeface="Vinci Sans Light"/>
              </a:rPr>
              <a:t> </a:t>
            </a:r>
            <a:r>
              <a:rPr lang="fr-FR" sz="1867" dirty="0" err="1">
                <a:latin typeface="Vinci Sans Light"/>
                <a:cs typeface="Vinci Sans Light"/>
              </a:rPr>
              <a:t>Director</a:t>
            </a:r>
            <a:r>
              <a:rPr lang="fr-FR" sz="1867" dirty="0">
                <a:latin typeface="Vinci Sans Light"/>
                <a:cs typeface="Vinci Sans Light"/>
              </a:rPr>
              <a:t>: </a:t>
            </a:r>
            <a:r>
              <a:rPr lang="fr-FR" sz="1867" dirty="0">
                <a:latin typeface="Vinci Sans"/>
                <a:cs typeface="Vinci Sans"/>
              </a:rPr>
              <a:t/>
            </a:r>
            <a:br>
              <a:rPr lang="fr-FR" sz="1867" dirty="0">
                <a:latin typeface="Vinci Sans"/>
                <a:cs typeface="Vinci Sans"/>
              </a:rPr>
            </a:br>
            <a:r>
              <a:rPr lang="fr-FR" sz="1867" dirty="0">
                <a:latin typeface="Vinci Sans Medium"/>
                <a:cs typeface="Vinci Sans Medium"/>
              </a:rPr>
              <a:t>Minu Singh</a:t>
            </a:r>
          </a:p>
        </p:txBody>
      </p:sp>
      <p:sp>
        <p:nvSpPr>
          <p:cNvPr id="24" name="Rectangle 23"/>
          <p:cNvSpPr>
            <a:spLocks/>
          </p:cNvSpPr>
          <p:nvPr/>
        </p:nvSpPr>
        <p:spPr>
          <a:xfrm>
            <a:off x="9083565" y="4389969"/>
            <a:ext cx="2728383" cy="1302088"/>
          </a:xfrm>
          <a:prstGeom prst="rect">
            <a:avLst/>
          </a:prstGeom>
        </p:spPr>
        <p:txBody>
          <a:bodyPr>
            <a:spAutoFit/>
          </a:bodyPr>
          <a:lstStyle/>
          <a:p>
            <a:pPr>
              <a:lnSpc>
                <a:spcPct val="80000"/>
              </a:lnSpc>
              <a:spcBef>
                <a:spcPts val="267"/>
              </a:spcBef>
              <a:defRPr/>
            </a:pPr>
            <a:r>
              <a:rPr lang="en-US" altLang="en-US" sz="1600" dirty="0">
                <a:solidFill>
                  <a:schemeClr val="accent3"/>
                </a:solidFill>
                <a:latin typeface="Vinci Sans Medium"/>
                <a:cs typeface="Vinci Sans Medium"/>
              </a:rPr>
              <a:t>ACTIVITIES</a:t>
            </a:r>
          </a:p>
          <a:p>
            <a:pPr marL="228594" indent="-228594">
              <a:lnSpc>
                <a:spcPct val="80000"/>
              </a:lnSpc>
              <a:spcBef>
                <a:spcPts val="267"/>
              </a:spcBef>
              <a:buFont typeface="Arial"/>
              <a:buChar char="•"/>
              <a:defRPr/>
            </a:pPr>
            <a:r>
              <a:rPr lang="en-US" altLang="en-US" sz="1333" dirty="0">
                <a:solidFill>
                  <a:srgbClr val="17375E"/>
                </a:solidFill>
                <a:latin typeface="Vinci Sans Light"/>
                <a:cs typeface="Vinci Sans Light"/>
              </a:rPr>
              <a:t>New Build</a:t>
            </a:r>
          </a:p>
          <a:p>
            <a:pPr marL="228594" indent="-228594">
              <a:lnSpc>
                <a:spcPct val="80000"/>
              </a:lnSpc>
              <a:spcBef>
                <a:spcPts val="267"/>
              </a:spcBef>
              <a:buFont typeface="Arial"/>
              <a:buChar char="•"/>
              <a:defRPr/>
            </a:pPr>
            <a:r>
              <a:rPr lang="en-US" altLang="en-US" sz="1333" dirty="0">
                <a:solidFill>
                  <a:srgbClr val="17375E"/>
                </a:solidFill>
                <a:latin typeface="Vinci Sans Light"/>
                <a:cs typeface="Vinci Sans Light"/>
              </a:rPr>
              <a:t>Plant Life Extension</a:t>
            </a:r>
          </a:p>
          <a:p>
            <a:pPr marL="228594" indent="-228594">
              <a:lnSpc>
                <a:spcPct val="80000"/>
              </a:lnSpc>
              <a:spcBef>
                <a:spcPts val="267"/>
              </a:spcBef>
              <a:buFont typeface="Arial"/>
              <a:buChar char="•"/>
              <a:defRPr/>
            </a:pPr>
            <a:r>
              <a:rPr lang="en-US" altLang="en-US" sz="1333" dirty="0">
                <a:solidFill>
                  <a:srgbClr val="17375E"/>
                </a:solidFill>
                <a:latin typeface="Vinci Sans Light"/>
                <a:cs typeface="Vinci Sans Light"/>
              </a:rPr>
              <a:t>Operations</a:t>
            </a:r>
            <a:endParaRPr lang="en-US" altLang="ko-KR" sz="1333" dirty="0">
              <a:solidFill>
                <a:srgbClr val="17375E"/>
              </a:solidFill>
              <a:latin typeface="Vinci Sans Light"/>
              <a:ea typeface="Gulim" panose="020B0600000101010101" pitchFamily="34" charset="-127"/>
              <a:cs typeface="Vinci Sans Light"/>
            </a:endParaRPr>
          </a:p>
          <a:p>
            <a:pPr marL="228594" indent="-228594">
              <a:lnSpc>
                <a:spcPct val="80000"/>
              </a:lnSpc>
              <a:spcBef>
                <a:spcPts val="267"/>
              </a:spcBef>
              <a:buFont typeface="Arial"/>
              <a:buChar char="•"/>
              <a:defRPr/>
            </a:pPr>
            <a:r>
              <a:rPr lang="en-US" altLang="ko-KR" sz="1333" dirty="0">
                <a:solidFill>
                  <a:srgbClr val="17375E"/>
                </a:solidFill>
                <a:latin typeface="Vinci Sans Light"/>
                <a:ea typeface="Gulim" panose="020B0600000101010101" pitchFamily="34" charset="-127"/>
                <a:cs typeface="Vinci Sans Light"/>
              </a:rPr>
              <a:t>Health physics</a:t>
            </a:r>
          </a:p>
          <a:p>
            <a:pPr marL="228594" indent="-228594">
              <a:lnSpc>
                <a:spcPct val="80000"/>
              </a:lnSpc>
              <a:spcBef>
                <a:spcPts val="267"/>
              </a:spcBef>
              <a:buFont typeface="Arial"/>
              <a:buChar char="•"/>
              <a:defRPr/>
            </a:pPr>
            <a:r>
              <a:rPr lang="en-US" altLang="en-US" sz="1333" dirty="0">
                <a:solidFill>
                  <a:srgbClr val="17375E"/>
                </a:solidFill>
                <a:latin typeface="Vinci Sans Light"/>
                <a:cs typeface="Vinci Sans Light"/>
              </a:rPr>
              <a:t>Waste Management</a:t>
            </a:r>
          </a:p>
        </p:txBody>
      </p:sp>
      <p:pic>
        <p:nvPicPr>
          <p:cNvPr id="30" name="Picture 211"/>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123892" y="1060451"/>
            <a:ext cx="2281765" cy="160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2293B68D-E1AB-4B54-B325-86D414833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497" y="1425526"/>
            <a:ext cx="1245568" cy="1401263"/>
          </a:xfrm>
          <a:prstGeom prst="rect">
            <a:avLst/>
          </a:prstGeom>
        </p:spPr>
      </p:pic>
      <p:sp>
        <p:nvSpPr>
          <p:cNvPr id="33" name="ZoneTexte 18">
            <a:extLst>
              <a:ext uri="{FF2B5EF4-FFF2-40B4-BE49-F238E27FC236}">
                <a16:creationId xmlns:a16="http://schemas.microsoft.com/office/drawing/2014/main" xmlns="" id="{BE5AC163-3C7C-449E-B6D2-11FE43843629}"/>
              </a:ext>
            </a:extLst>
          </p:cNvPr>
          <p:cNvSpPr txBox="1">
            <a:spLocks/>
          </p:cNvSpPr>
          <p:nvPr/>
        </p:nvSpPr>
        <p:spPr>
          <a:xfrm>
            <a:off x="4504681" y="2383781"/>
            <a:ext cx="4400137" cy="498598"/>
          </a:xfrm>
          <a:prstGeom prst="rect">
            <a:avLst/>
          </a:prstGeom>
          <a:noFill/>
        </p:spPr>
        <p:txBody>
          <a:bodyPr wrap="square">
            <a:spAutoFit/>
          </a:bodyPr>
          <a:lstStyle/>
          <a:p>
            <a:pPr>
              <a:lnSpc>
                <a:spcPct val="80000"/>
              </a:lnSpc>
              <a:defRPr/>
            </a:pPr>
            <a:r>
              <a:rPr lang="fr-FR" sz="1600" dirty="0">
                <a:cs typeface="Vinci Sans Light"/>
              </a:rPr>
              <a:t>Head Office: New Delhi</a:t>
            </a:r>
          </a:p>
          <a:p>
            <a:pPr>
              <a:lnSpc>
                <a:spcPct val="80000"/>
              </a:lnSpc>
              <a:defRPr/>
            </a:pPr>
            <a:r>
              <a:rPr lang="fr-FR" sz="1600" dirty="0" err="1">
                <a:cs typeface="Vinci Sans Medium"/>
              </a:rPr>
              <a:t>Established</a:t>
            </a:r>
            <a:r>
              <a:rPr lang="fr-FR" sz="1600" dirty="0">
                <a:cs typeface="Vinci Sans Medium"/>
              </a:rPr>
              <a:t> 2011</a:t>
            </a:r>
          </a:p>
        </p:txBody>
      </p:sp>
      <p:sp>
        <p:nvSpPr>
          <p:cNvPr id="20" name="Rectangle 19">
            <a:extLst>
              <a:ext uri="{FF2B5EF4-FFF2-40B4-BE49-F238E27FC236}">
                <a16:creationId xmlns:a16="http://schemas.microsoft.com/office/drawing/2014/main" xmlns="" id="{C8FFA7D4-CABA-44FA-906B-7114DB8A5242}"/>
              </a:ext>
            </a:extLst>
          </p:cNvPr>
          <p:cNvSpPr/>
          <p:nvPr/>
        </p:nvSpPr>
        <p:spPr>
          <a:xfrm>
            <a:off x="4504681" y="2950218"/>
            <a:ext cx="4961414" cy="3251659"/>
          </a:xfrm>
          <a:prstGeom prst="rect">
            <a:avLst/>
          </a:prstGeom>
        </p:spPr>
        <p:txBody>
          <a:bodyPr wrap="square">
            <a:spAutoFit/>
          </a:bodyPr>
          <a:lstStyle/>
          <a:p>
            <a:pPr>
              <a:lnSpc>
                <a:spcPct val="80000"/>
              </a:lnSpc>
              <a:spcBef>
                <a:spcPts val="267"/>
              </a:spcBef>
              <a:defRPr/>
            </a:pPr>
            <a:r>
              <a:rPr lang="en-US" altLang="en-US" sz="1600" dirty="0">
                <a:solidFill>
                  <a:schemeClr val="accent3"/>
                </a:solidFill>
                <a:cs typeface="Vinci Sans Medium"/>
              </a:rPr>
              <a:t>Nuvia India Projects</a:t>
            </a:r>
          </a:p>
          <a:p>
            <a:pPr marL="228594" indent="-228594">
              <a:lnSpc>
                <a:spcPct val="80000"/>
              </a:lnSpc>
              <a:spcBef>
                <a:spcPts val="267"/>
              </a:spcBef>
              <a:buFont typeface="Arial"/>
              <a:buChar char="•"/>
              <a:defRPr/>
            </a:pPr>
            <a:r>
              <a:rPr lang="en-US" altLang="en-US" sz="1400" dirty="0">
                <a:solidFill>
                  <a:srgbClr val="17375E"/>
                </a:solidFill>
                <a:cs typeface="Vinci Sans Light"/>
              </a:rPr>
              <a:t>New Build</a:t>
            </a:r>
          </a:p>
          <a:p>
            <a:pPr marL="685794" lvl="1" indent="-228594">
              <a:lnSpc>
                <a:spcPct val="80000"/>
              </a:lnSpc>
              <a:spcBef>
                <a:spcPts val="267"/>
              </a:spcBef>
              <a:buFont typeface="Arial"/>
              <a:buChar char="•"/>
              <a:defRPr/>
            </a:pPr>
            <a:r>
              <a:rPr lang="en-US" altLang="en-US" sz="1400" dirty="0">
                <a:solidFill>
                  <a:srgbClr val="17375E"/>
                </a:solidFill>
                <a:cs typeface="Vinci Sans Light"/>
              </a:rPr>
              <a:t>DM water plant for</a:t>
            </a:r>
          </a:p>
          <a:p>
            <a:pPr marL="685794" lvl="1" indent="-228594">
              <a:lnSpc>
                <a:spcPct val="80000"/>
              </a:lnSpc>
              <a:spcBef>
                <a:spcPts val="267"/>
              </a:spcBef>
              <a:buFont typeface="Arial"/>
              <a:buChar char="•"/>
              <a:defRPr/>
            </a:pPr>
            <a:r>
              <a:rPr lang="en-US" altLang="en-US" sz="1400" dirty="0">
                <a:solidFill>
                  <a:srgbClr val="17375E"/>
                </a:solidFill>
                <a:cs typeface="Vinci Sans Light"/>
              </a:rPr>
              <a:t>Passive fire protection </a:t>
            </a:r>
          </a:p>
          <a:p>
            <a:pPr marL="685794" lvl="1" indent="-228594">
              <a:lnSpc>
                <a:spcPct val="80000"/>
              </a:lnSpc>
              <a:spcBef>
                <a:spcPts val="267"/>
              </a:spcBef>
              <a:buFont typeface="Arial"/>
              <a:buChar char="•"/>
              <a:defRPr/>
            </a:pPr>
            <a:endParaRPr lang="en-US" altLang="en-US" sz="1400" dirty="0">
              <a:solidFill>
                <a:srgbClr val="17375E"/>
              </a:solidFill>
              <a:cs typeface="Vinci Sans Light"/>
            </a:endParaRPr>
          </a:p>
          <a:p>
            <a:pPr marL="228594" indent="-228594">
              <a:lnSpc>
                <a:spcPct val="80000"/>
              </a:lnSpc>
              <a:spcBef>
                <a:spcPts val="267"/>
              </a:spcBef>
              <a:buFont typeface="Arial"/>
              <a:buChar char="•"/>
              <a:defRPr/>
            </a:pPr>
            <a:r>
              <a:rPr lang="en-US" altLang="en-US" sz="1400" dirty="0">
                <a:solidFill>
                  <a:srgbClr val="17375E"/>
                </a:solidFill>
                <a:cs typeface="Vinci Sans Light"/>
              </a:rPr>
              <a:t>Plant Life Extension</a:t>
            </a:r>
          </a:p>
          <a:p>
            <a:pPr marL="685794" lvl="1" indent="-228594">
              <a:lnSpc>
                <a:spcPct val="80000"/>
              </a:lnSpc>
              <a:spcBef>
                <a:spcPts val="267"/>
              </a:spcBef>
              <a:buFont typeface="Arial"/>
              <a:buChar char="•"/>
              <a:defRPr/>
            </a:pPr>
            <a:r>
              <a:rPr lang="en-US" altLang="en-US" sz="1400" dirty="0">
                <a:solidFill>
                  <a:srgbClr val="17375E"/>
                </a:solidFill>
                <a:cs typeface="Vinci Sans Light"/>
              </a:rPr>
              <a:t>Snubber refurbishment</a:t>
            </a:r>
          </a:p>
          <a:p>
            <a:pPr marL="228594" indent="-228594">
              <a:lnSpc>
                <a:spcPct val="80000"/>
              </a:lnSpc>
              <a:spcBef>
                <a:spcPts val="267"/>
              </a:spcBef>
              <a:buFont typeface="Arial"/>
              <a:buChar char="•"/>
              <a:defRPr/>
            </a:pPr>
            <a:r>
              <a:rPr lang="en-US" altLang="en-US" sz="1400" dirty="0">
                <a:solidFill>
                  <a:srgbClr val="17375E"/>
                </a:solidFill>
                <a:cs typeface="Vinci Sans Light"/>
              </a:rPr>
              <a:t>Operations</a:t>
            </a:r>
          </a:p>
          <a:p>
            <a:pPr marL="685794" lvl="1" indent="-228594">
              <a:lnSpc>
                <a:spcPct val="80000"/>
              </a:lnSpc>
              <a:spcBef>
                <a:spcPts val="267"/>
              </a:spcBef>
              <a:buFont typeface="Arial"/>
              <a:buChar char="•"/>
              <a:defRPr/>
            </a:pPr>
            <a:r>
              <a:rPr lang="en-US" altLang="ko-KR" sz="1400" dirty="0">
                <a:solidFill>
                  <a:srgbClr val="17375E"/>
                </a:solidFill>
                <a:ea typeface="Gulim" panose="020B0600000101010101" pitchFamily="34" charset="-127"/>
                <a:cs typeface="Vinci Sans Light"/>
              </a:rPr>
              <a:t>Instrument Calibration &amp; Maintenance</a:t>
            </a:r>
          </a:p>
          <a:p>
            <a:pPr marL="685794" lvl="1" indent="-228594">
              <a:lnSpc>
                <a:spcPct val="80000"/>
              </a:lnSpc>
              <a:spcBef>
                <a:spcPts val="267"/>
              </a:spcBef>
              <a:buFont typeface="Arial"/>
              <a:buChar char="•"/>
              <a:defRPr/>
            </a:pPr>
            <a:r>
              <a:rPr lang="en-US" altLang="ko-KR" sz="1400" dirty="0">
                <a:solidFill>
                  <a:srgbClr val="17375E"/>
                </a:solidFill>
                <a:ea typeface="Gulim" panose="020B0600000101010101" pitchFamily="34" charset="-127"/>
                <a:cs typeface="Vinci Sans Light"/>
              </a:rPr>
              <a:t>Radiation protection</a:t>
            </a:r>
          </a:p>
          <a:p>
            <a:pPr marL="228594" indent="-228594">
              <a:lnSpc>
                <a:spcPct val="80000"/>
              </a:lnSpc>
              <a:spcBef>
                <a:spcPts val="267"/>
              </a:spcBef>
              <a:buFont typeface="Arial"/>
              <a:buChar char="•"/>
              <a:defRPr/>
            </a:pPr>
            <a:r>
              <a:rPr lang="en-US" altLang="en-US" sz="1400" dirty="0">
                <a:solidFill>
                  <a:srgbClr val="17375E"/>
                </a:solidFill>
                <a:cs typeface="Vinci Sans Light"/>
              </a:rPr>
              <a:t>Decommissioning &amp; Waste Management</a:t>
            </a:r>
          </a:p>
          <a:p>
            <a:pPr marL="685794" lvl="1" indent="-228594">
              <a:lnSpc>
                <a:spcPct val="80000"/>
              </a:lnSpc>
              <a:spcBef>
                <a:spcPts val="267"/>
              </a:spcBef>
              <a:buFont typeface="Arial"/>
              <a:buChar char="•"/>
              <a:defRPr/>
            </a:pPr>
            <a:r>
              <a:rPr lang="en-US" altLang="en-US" sz="1400" dirty="0">
                <a:solidFill>
                  <a:srgbClr val="17375E"/>
                </a:solidFill>
                <a:cs typeface="Vinci Sans Light"/>
              </a:rPr>
              <a:t>Waste clearance for an industrial company</a:t>
            </a:r>
          </a:p>
          <a:p>
            <a:pPr marL="228594" indent="-228594">
              <a:lnSpc>
                <a:spcPct val="80000"/>
              </a:lnSpc>
              <a:spcBef>
                <a:spcPts val="267"/>
              </a:spcBef>
              <a:buFont typeface="Arial"/>
              <a:buChar char="•"/>
              <a:defRPr/>
            </a:pPr>
            <a:r>
              <a:rPr lang="en-US" altLang="en-US" sz="1400" dirty="0">
                <a:solidFill>
                  <a:srgbClr val="17375E"/>
                </a:solidFill>
                <a:cs typeface="Vinci Sans Light"/>
              </a:rPr>
              <a:t>Training</a:t>
            </a:r>
          </a:p>
          <a:p>
            <a:pPr marL="685794" lvl="1" indent="-228594">
              <a:lnSpc>
                <a:spcPct val="80000"/>
              </a:lnSpc>
              <a:spcBef>
                <a:spcPts val="267"/>
              </a:spcBef>
              <a:buFont typeface="Arial"/>
              <a:buChar char="•"/>
              <a:defRPr/>
            </a:pPr>
            <a:r>
              <a:rPr lang="en-US" altLang="en-US" sz="1400" dirty="0">
                <a:solidFill>
                  <a:srgbClr val="17375E"/>
                </a:solidFill>
                <a:cs typeface="Vinci Sans Light"/>
              </a:rPr>
              <a:t>Radiation Protection</a:t>
            </a:r>
          </a:p>
          <a:p>
            <a:pPr marL="685794" lvl="1" indent="-228594">
              <a:lnSpc>
                <a:spcPct val="80000"/>
              </a:lnSpc>
              <a:spcBef>
                <a:spcPts val="267"/>
              </a:spcBef>
              <a:buFont typeface="Arial"/>
              <a:buChar char="•"/>
              <a:defRPr/>
            </a:pPr>
            <a:r>
              <a:rPr lang="en-US" altLang="en-US" sz="1400" dirty="0">
                <a:solidFill>
                  <a:srgbClr val="17375E"/>
                </a:solidFill>
                <a:cs typeface="Vinci Sans Light"/>
              </a:rPr>
              <a:t>NORM management</a:t>
            </a:r>
          </a:p>
        </p:txBody>
      </p:sp>
      <p:pic>
        <p:nvPicPr>
          <p:cNvPr id="22" name="Picture 57" descr="Image result for outline map of in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094" y="1545469"/>
            <a:ext cx="3782600" cy="44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61"/>
          <p:cNvGrpSpPr>
            <a:grpSpLocks/>
          </p:cNvGrpSpPr>
          <p:nvPr/>
        </p:nvGrpSpPr>
        <p:grpSpPr bwMode="auto">
          <a:xfrm>
            <a:off x="1845422" y="2975234"/>
            <a:ext cx="114300" cy="158750"/>
            <a:chOff x="0" y="0"/>
            <a:chExt cx="490844" cy="666279"/>
          </a:xfrm>
        </p:grpSpPr>
        <p:grpSp>
          <p:nvGrpSpPr>
            <p:cNvPr id="25" name="Group 62"/>
            <p:cNvGrpSpPr>
              <a:grpSpLocks/>
            </p:cNvGrpSpPr>
            <p:nvPr/>
          </p:nvGrpSpPr>
          <p:grpSpPr bwMode="auto">
            <a:xfrm>
              <a:off x="0" y="0"/>
              <a:ext cx="490844" cy="666279"/>
              <a:chOff x="0" y="0"/>
              <a:chExt cx="1321818" cy="1794254"/>
            </a:xfrm>
          </p:grpSpPr>
          <p:sp>
            <p:nvSpPr>
              <p:cNvPr id="27" name="Oval 3"/>
              <p:cNvSpPr/>
              <p:nvPr/>
            </p:nvSpPr>
            <p:spPr>
              <a:xfrm>
                <a:off x="0" y="0"/>
                <a:ext cx="1321818" cy="1794254"/>
              </a:xfrm>
              <a:custGeom>
                <a:avLst/>
                <a:gdLst>
                  <a:gd name="connsiteX0" fmla="*/ 0 w 1321814"/>
                  <a:gd name="connsiteY0" fmla="*/ 660907 h 1321814"/>
                  <a:gd name="connsiteX1" fmla="*/ 660907 w 1321814"/>
                  <a:gd name="connsiteY1" fmla="*/ 0 h 1321814"/>
                  <a:gd name="connsiteX2" fmla="*/ 1321814 w 1321814"/>
                  <a:gd name="connsiteY2" fmla="*/ 660907 h 1321814"/>
                  <a:gd name="connsiteX3" fmla="*/ 660907 w 1321814"/>
                  <a:gd name="connsiteY3" fmla="*/ 1321814 h 1321814"/>
                  <a:gd name="connsiteX4" fmla="*/ 0 w 1321814"/>
                  <a:gd name="connsiteY4" fmla="*/ 660907 h 1321814"/>
                  <a:gd name="connsiteX0" fmla="*/ 4 w 1321818"/>
                  <a:gd name="connsiteY0" fmla="*/ 660907 h 1794254"/>
                  <a:gd name="connsiteX1" fmla="*/ 660911 w 1321818"/>
                  <a:gd name="connsiteY1" fmla="*/ 0 h 1794254"/>
                  <a:gd name="connsiteX2" fmla="*/ 1321818 w 1321818"/>
                  <a:gd name="connsiteY2" fmla="*/ 660907 h 1794254"/>
                  <a:gd name="connsiteX3" fmla="*/ 668531 w 1321818"/>
                  <a:gd name="connsiteY3" fmla="*/ 1794254 h 1794254"/>
                  <a:gd name="connsiteX4" fmla="*/ 4 w 1321818"/>
                  <a:gd name="connsiteY4" fmla="*/ 660907 h 1794254"/>
                  <a:gd name="connsiteX0" fmla="*/ 4 w 1321818"/>
                  <a:gd name="connsiteY0" fmla="*/ 660907 h 1794254"/>
                  <a:gd name="connsiteX1" fmla="*/ 660911 w 1321818"/>
                  <a:gd name="connsiteY1" fmla="*/ 0 h 1794254"/>
                  <a:gd name="connsiteX2" fmla="*/ 1321818 w 1321818"/>
                  <a:gd name="connsiteY2" fmla="*/ 660907 h 1794254"/>
                  <a:gd name="connsiteX3" fmla="*/ 668531 w 1321818"/>
                  <a:gd name="connsiteY3" fmla="*/ 1794254 h 1794254"/>
                  <a:gd name="connsiteX4" fmla="*/ 4 w 1321818"/>
                  <a:gd name="connsiteY4" fmla="*/ 660907 h 1794254"/>
                  <a:gd name="connsiteX0" fmla="*/ 4 w 1321818"/>
                  <a:gd name="connsiteY0" fmla="*/ 660907 h 1794254"/>
                  <a:gd name="connsiteX1" fmla="*/ 660911 w 1321818"/>
                  <a:gd name="connsiteY1" fmla="*/ 0 h 1794254"/>
                  <a:gd name="connsiteX2" fmla="*/ 1321818 w 1321818"/>
                  <a:gd name="connsiteY2" fmla="*/ 660907 h 1794254"/>
                  <a:gd name="connsiteX3" fmla="*/ 668531 w 1321818"/>
                  <a:gd name="connsiteY3" fmla="*/ 1794254 h 1794254"/>
                  <a:gd name="connsiteX4" fmla="*/ 4 w 1321818"/>
                  <a:gd name="connsiteY4" fmla="*/ 660907 h 1794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818" h="1794254">
                    <a:moveTo>
                      <a:pt x="4" y="660907"/>
                    </a:moveTo>
                    <a:cubicBezTo>
                      <a:pt x="-1266" y="361865"/>
                      <a:pt x="295902" y="0"/>
                      <a:pt x="660911" y="0"/>
                    </a:cubicBezTo>
                    <a:cubicBezTo>
                      <a:pt x="1025920" y="0"/>
                      <a:pt x="1321818" y="295898"/>
                      <a:pt x="1321818" y="660907"/>
                    </a:cubicBezTo>
                    <a:cubicBezTo>
                      <a:pt x="1321818" y="1025916"/>
                      <a:pt x="850660" y="1580894"/>
                      <a:pt x="668531" y="1794254"/>
                    </a:cubicBezTo>
                    <a:cubicBezTo>
                      <a:pt x="455922" y="1558034"/>
                      <a:pt x="1274" y="959949"/>
                      <a:pt x="4" y="660907"/>
                    </a:cubicBezTo>
                    <a:close/>
                  </a:path>
                </a:pathLst>
              </a:custGeom>
              <a:gradFill>
                <a:gsLst>
                  <a:gs pos="0">
                    <a:schemeClr val="tx2">
                      <a:lumMod val="65000"/>
                    </a:schemeClr>
                  </a:gs>
                  <a:gs pos="100000">
                    <a:schemeClr val="tx2"/>
                  </a:gs>
                </a:gsLst>
                <a:lin ang="19200000" scaled="0"/>
              </a:gradFill>
              <a:ln w="12700" cap="flat" cmpd="sng" algn="ctr">
                <a:gradFill>
                  <a:gsLst>
                    <a:gs pos="0">
                      <a:schemeClr val="tx2">
                        <a:lumMod val="57000"/>
                      </a:schemeClr>
                    </a:gs>
                    <a:gs pos="100000">
                      <a:schemeClr val="tx2"/>
                    </a:gs>
                  </a:gsLst>
                  <a:lin ang="5400000" scaled="0"/>
                </a:gradFill>
                <a:prstDash val="solid"/>
              </a:ln>
              <a:effectLst>
                <a:outerShdw blurRad="114300" algn="ctr" rotWithShape="0">
                  <a:schemeClr val="bg1"/>
                </a:outerShdw>
              </a:effectLst>
            </p:spPr>
            <p:txBody>
              <a:bodyPr anchor="ctr"/>
              <a:lstStyle/>
              <a:p>
                <a:pPr eaLnBrk="1" hangingPunct="1">
                  <a:defRPr/>
                </a:pPr>
                <a:endParaRPr lang="en-US">
                  <a:latin typeface="Arial" charset="0"/>
                  <a:cs typeface="Arial" charset="0"/>
                </a:endParaRPr>
              </a:p>
            </p:txBody>
          </p:sp>
          <p:sp>
            <p:nvSpPr>
              <p:cNvPr id="28" name="Oval 27"/>
              <p:cNvSpPr/>
              <p:nvPr/>
            </p:nvSpPr>
            <p:spPr>
              <a:xfrm>
                <a:off x="156856" y="156851"/>
                <a:ext cx="1008111" cy="1008113"/>
              </a:xfrm>
              <a:prstGeom prst="ellipse">
                <a:avLst/>
              </a:prstGeom>
              <a:gradFill flip="none" rotWithShape="1">
                <a:gsLst>
                  <a:gs pos="100000">
                    <a:schemeClr val="bg1">
                      <a:lumMod val="61000"/>
                    </a:schemeClr>
                  </a:gs>
                  <a:gs pos="0">
                    <a:schemeClr val="bg1">
                      <a:lumMod val="77000"/>
                      <a:lumOff val="23000"/>
                    </a:schemeClr>
                  </a:gs>
                </a:gsLst>
                <a:lin ang="6600000" scaled="0"/>
                <a:tileRect/>
              </a:gradFill>
              <a:ln w="12700" cap="flat" cmpd="sng" algn="ctr">
                <a:gradFill>
                  <a:gsLst>
                    <a:gs pos="0">
                      <a:schemeClr val="bg1">
                        <a:lumMod val="61000"/>
                      </a:schemeClr>
                    </a:gs>
                    <a:gs pos="100000">
                      <a:schemeClr val="bg1">
                        <a:lumMod val="86000"/>
                        <a:lumOff val="14000"/>
                      </a:schemeClr>
                    </a:gs>
                  </a:gsLst>
                  <a:lin ang="5400000" scaled="0"/>
                </a:gradFill>
                <a:prstDash val="solid"/>
              </a:ln>
              <a:effectLst>
                <a:outerShdw blurRad="63500" sx="102000" sy="102000" algn="ctr" rotWithShape="0">
                  <a:prstClr val="black">
                    <a:alpha val="40000"/>
                  </a:prstClr>
                </a:outerShdw>
              </a:effectLst>
            </p:spPr>
            <p:txBody>
              <a:bodyPr anchor="ctr"/>
              <a:lstStyle/>
              <a:p>
                <a:pPr eaLnBrk="1" hangingPunct="1">
                  <a:defRPr/>
                </a:pPr>
                <a:endParaRPr lang="en-US">
                  <a:latin typeface="Arial" charset="0"/>
                  <a:cs typeface="Arial" charset="0"/>
                </a:endParaRPr>
              </a:p>
            </p:txBody>
          </p:sp>
        </p:grpSp>
        <p:pic>
          <p:nvPicPr>
            <p:cNvPr id="26" name="Picture 63" descr="Z:\110228 Nuvia - Création système graphique\Travail\logo\nuvia-seu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88" y="64647"/>
              <a:ext cx="381411" cy="38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9"/>
          <p:cNvSpPr txBox="1">
            <a:spLocks noChangeArrowheads="1"/>
          </p:cNvSpPr>
          <p:nvPr/>
        </p:nvSpPr>
        <p:spPr bwMode="auto">
          <a:xfrm>
            <a:off x="844310" y="2916109"/>
            <a:ext cx="1071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sz="1200" b="1" dirty="0" smtClean="0">
                <a:solidFill>
                  <a:srgbClr val="FF0000"/>
                </a:solidFill>
              </a:rPr>
              <a:t>   New </a:t>
            </a:r>
            <a:r>
              <a:rPr lang="fr-FR" sz="1200" b="1" dirty="0">
                <a:solidFill>
                  <a:srgbClr val="FF0000"/>
                </a:solidFill>
              </a:rPr>
              <a:t>Delhi  </a:t>
            </a:r>
            <a:endParaRPr lang="en-US" sz="1200" dirty="0">
              <a:solidFill>
                <a:srgbClr val="FF0000"/>
              </a:solidFill>
            </a:endParaRPr>
          </a:p>
        </p:txBody>
      </p:sp>
    </p:spTree>
    <p:custDataLst>
      <p:tags r:id="rId1"/>
    </p:custDataLst>
    <p:extLst>
      <p:ext uri="{BB962C8B-B14F-4D97-AF65-F5344CB8AC3E}">
        <p14:creationId xmlns:p14="http://schemas.microsoft.com/office/powerpoint/2010/main" val="3770722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 name="Group 225"/>
          <p:cNvGrpSpPr>
            <a:grpSpLocks/>
          </p:cNvGrpSpPr>
          <p:nvPr/>
        </p:nvGrpSpPr>
        <p:grpSpPr bwMode="auto">
          <a:xfrm>
            <a:off x="1" y="1011995"/>
            <a:ext cx="10307468" cy="5047184"/>
            <a:chOff x="61885" y="752495"/>
            <a:chExt cx="8724928" cy="5045055"/>
          </a:xfrm>
          <a:solidFill>
            <a:schemeClr val="accent4">
              <a:lumMod val="20000"/>
              <a:lumOff val="80000"/>
              <a:alpha val="24000"/>
            </a:schemeClr>
          </a:solidFill>
        </p:grpSpPr>
        <p:sp>
          <p:nvSpPr>
            <p:cNvPr id="367" name="Freeform 5962"/>
            <p:cNvSpPr>
              <a:spLocks noEditPoints="1"/>
            </p:cNvSpPr>
            <p:nvPr/>
          </p:nvSpPr>
          <p:spPr bwMode="auto">
            <a:xfrm>
              <a:off x="2279629" y="3535372"/>
              <a:ext cx="1189042" cy="2262178"/>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8" name="Freeform 6151"/>
            <p:cNvSpPr>
              <a:spLocks noEditPoints="1"/>
            </p:cNvSpPr>
            <p:nvPr/>
          </p:nvSpPr>
          <p:spPr bwMode="auto">
            <a:xfrm>
              <a:off x="6834182" y="3952882"/>
              <a:ext cx="1708155" cy="152558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9" name="Freeform 6153"/>
            <p:cNvSpPr>
              <a:spLocks noEditPoints="1"/>
            </p:cNvSpPr>
            <p:nvPr/>
          </p:nvSpPr>
          <p:spPr bwMode="auto">
            <a:xfrm>
              <a:off x="3490913" y="2755900"/>
              <a:ext cx="1762125" cy="2303463"/>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0" name="Freeform 6155"/>
            <p:cNvSpPr>
              <a:spLocks noEditPoints="1"/>
            </p:cNvSpPr>
            <p:nvPr/>
          </p:nvSpPr>
          <p:spPr bwMode="auto">
            <a:xfrm>
              <a:off x="3668697" y="954107"/>
              <a:ext cx="1798643" cy="2608252"/>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1" name="Freeform 6156"/>
            <p:cNvSpPr>
              <a:spLocks noEditPoints="1"/>
            </p:cNvSpPr>
            <p:nvPr/>
          </p:nvSpPr>
          <p:spPr bwMode="auto">
            <a:xfrm>
              <a:off x="5067288" y="879494"/>
              <a:ext cx="3719525" cy="3473436"/>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2" name="Freeform 6004"/>
            <p:cNvSpPr>
              <a:spLocks/>
            </p:cNvSpPr>
            <p:nvPr/>
          </p:nvSpPr>
          <p:spPr bwMode="auto">
            <a:xfrm>
              <a:off x="3537599" y="3604608"/>
              <a:ext cx="5080" cy="6349"/>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grpSp>
          <p:nvGrpSpPr>
            <p:cNvPr id="373" name="Gruppe 224"/>
            <p:cNvGrpSpPr/>
            <p:nvPr/>
          </p:nvGrpSpPr>
          <p:grpSpPr bwMode="auto">
            <a:xfrm>
              <a:off x="61885" y="752495"/>
              <a:ext cx="3986212" cy="2951162"/>
              <a:chOff x="93979" y="699453"/>
              <a:chExt cx="3986530" cy="2951480"/>
            </a:xfrm>
            <a:grpFill/>
          </p:grpSpPr>
          <p:sp>
            <p:nvSpPr>
              <p:cNvPr id="381"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82"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pPr defTabSz="914377"/>
                <a:endParaRPr lang="da-DK" sz="1351" b="1" dirty="0">
                  <a:solidFill>
                    <a:prstClr val="black"/>
                  </a:solidFill>
                </a:endParaRPr>
              </a:p>
            </p:txBody>
          </p:sp>
          <p:sp>
            <p:nvSpPr>
              <p:cNvPr id="383"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pPr defTabSz="914377"/>
                <a:endParaRPr lang="da-DK" sz="1351" b="1" dirty="0">
                  <a:solidFill>
                    <a:prstClr val="black"/>
                  </a:solidFill>
                </a:endParaRPr>
              </a:p>
            </p:txBody>
          </p:sp>
          <p:sp>
            <p:nvSpPr>
              <p:cNvPr id="384"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85"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pPr defTabSz="914377"/>
                <a:endParaRPr lang="da-DK" sz="1351" b="1" dirty="0">
                  <a:solidFill>
                    <a:prstClr val="black"/>
                  </a:solidFill>
                </a:endParaRPr>
              </a:p>
            </p:txBody>
          </p:sp>
          <p:sp>
            <p:nvSpPr>
              <p:cNvPr id="386"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pPr defTabSz="914377"/>
                <a:endParaRPr lang="da-DK" sz="1351" b="1" dirty="0">
                  <a:solidFill>
                    <a:prstClr val="black"/>
                  </a:solidFill>
                </a:endParaRPr>
              </a:p>
            </p:txBody>
          </p:sp>
          <p:sp>
            <p:nvSpPr>
              <p:cNvPr id="387"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pPr defTabSz="914377"/>
                <a:endParaRPr lang="da-DK" sz="1351" b="1" dirty="0">
                  <a:solidFill>
                    <a:prstClr val="black"/>
                  </a:solidFill>
                </a:endParaRPr>
              </a:p>
            </p:txBody>
          </p:sp>
          <p:sp>
            <p:nvSpPr>
              <p:cNvPr id="388"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389"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pPr defTabSz="914377"/>
                <a:endParaRPr lang="da-DK" sz="1351" b="1" dirty="0">
                  <a:solidFill>
                    <a:prstClr val="black"/>
                  </a:solidFill>
                </a:endParaRPr>
              </a:p>
            </p:txBody>
          </p:sp>
          <p:sp>
            <p:nvSpPr>
              <p:cNvPr id="390"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pPr defTabSz="914377"/>
                <a:endParaRPr lang="da-DK" sz="1351" b="1" dirty="0">
                  <a:solidFill>
                    <a:prstClr val="black"/>
                  </a:solidFill>
                </a:endParaRPr>
              </a:p>
            </p:txBody>
          </p:sp>
          <p:sp>
            <p:nvSpPr>
              <p:cNvPr id="391"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pPr defTabSz="914377"/>
                <a:endParaRPr lang="da-DK" sz="1351" b="1" dirty="0">
                  <a:solidFill>
                    <a:prstClr val="black"/>
                  </a:solidFill>
                </a:endParaRPr>
              </a:p>
            </p:txBody>
          </p:sp>
          <p:sp>
            <p:nvSpPr>
              <p:cNvPr id="392"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pPr defTabSz="914377"/>
                <a:endParaRPr lang="da-DK" sz="1351" b="1" dirty="0">
                  <a:solidFill>
                    <a:prstClr val="black"/>
                  </a:solidFill>
                </a:endParaRPr>
              </a:p>
            </p:txBody>
          </p:sp>
          <p:sp>
            <p:nvSpPr>
              <p:cNvPr id="393"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94"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95"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pPr defTabSz="914377"/>
                <a:endParaRPr lang="da-DK" sz="1351" b="1" dirty="0">
                  <a:solidFill>
                    <a:prstClr val="black"/>
                  </a:solidFill>
                </a:endParaRPr>
              </a:p>
            </p:txBody>
          </p:sp>
          <p:sp>
            <p:nvSpPr>
              <p:cNvPr id="396"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pPr defTabSz="914377"/>
                <a:endParaRPr lang="da-DK" sz="1351" b="1" dirty="0">
                  <a:solidFill>
                    <a:prstClr val="black"/>
                  </a:solidFill>
                </a:endParaRPr>
              </a:p>
            </p:txBody>
          </p:sp>
          <p:sp>
            <p:nvSpPr>
              <p:cNvPr id="397"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sp>
            <p:nvSpPr>
              <p:cNvPr id="398" name="Freeform 6086"/>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399"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400"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pPr defTabSz="914377"/>
                <a:endParaRPr lang="da-DK" sz="1351" b="1" dirty="0">
                  <a:solidFill>
                    <a:prstClr val="black"/>
                  </a:solidFill>
                </a:endParaRPr>
              </a:p>
            </p:txBody>
          </p:sp>
          <p:sp>
            <p:nvSpPr>
              <p:cNvPr id="401"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pPr defTabSz="914377"/>
                <a:endParaRPr lang="da-DK" sz="1351" b="1" dirty="0">
                  <a:solidFill>
                    <a:prstClr val="black"/>
                  </a:solidFill>
                </a:endParaRPr>
              </a:p>
            </p:txBody>
          </p:sp>
          <p:sp>
            <p:nvSpPr>
              <p:cNvPr id="402"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pPr defTabSz="914377"/>
                <a:endParaRPr lang="da-DK" sz="1351" b="1" dirty="0">
                  <a:solidFill>
                    <a:prstClr val="black"/>
                  </a:solidFill>
                </a:endParaRPr>
              </a:p>
            </p:txBody>
          </p:sp>
          <p:sp>
            <p:nvSpPr>
              <p:cNvPr id="403"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pPr defTabSz="914377"/>
                <a:endParaRPr lang="da-DK" sz="1351" b="1" dirty="0">
                  <a:solidFill>
                    <a:prstClr val="black"/>
                  </a:solidFill>
                </a:endParaRPr>
              </a:p>
            </p:txBody>
          </p:sp>
          <p:sp>
            <p:nvSpPr>
              <p:cNvPr id="404"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pPr defTabSz="914377"/>
                <a:endParaRPr lang="da-DK" sz="1351" b="1" dirty="0">
                  <a:solidFill>
                    <a:prstClr val="black"/>
                  </a:solidFill>
                </a:endParaRPr>
              </a:p>
            </p:txBody>
          </p:sp>
          <p:sp>
            <p:nvSpPr>
              <p:cNvPr id="405"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6"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7"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pPr defTabSz="914377"/>
                <a:endParaRPr lang="da-DK" sz="1351" b="1" dirty="0">
                  <a:solidFill>
                    <a:prstClr val="black"/>
                  </a:solidFill>
                </a:endParaRPr>
              </a:p>
            </p:txBody>
          </p:sp>
          <p:sp>
            <p:nvSpPr>
              <p:cNvPr id="408"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09"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pPr defTabSz="914377"/>
                <a:endParaRPr lang="da-DK" sz="1351" b="1" dirty="0">
                  <a:solidFill>
                    <a:prstClr val="black"/>
                  </a:solidFill>
                </a:endParaRPr>
              </a:p>
            </p:txBody>
          </p:sp>
          <p:sp>
            <p:nvSpPr>
              <p:cNvPr id="410"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pPr defTabSz="914377"/>
                <a:endParaRPr lang="da-DK" sz="1351" b="1" dirty="0">
                  <a:solidFill>
                    <a:prstClr val="black"/>
                  </a:solidFill>
                </a:endParaRPr>
              </a:p>
            </p:txBody>
          </p:sp>
          <p:sp>
            <p:nvSpPr>
              <p:cNvPr id="411"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2"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13"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pPr defTabSz="914377"/>
                <a:endParaRPr lang="da-DK" sz="1351" b="1" dirty="0">
                  <a:solidFill>
                    <a:prstClr val="black"/>
                  </a:solidFill>
                </a:endParaRPr>
              </a:p>
            </p:txBody>
          </p:sp>
          <p:sp>
            <p:nvSpPr>
              <p:cNvPr id="414"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pPr defTabSz="914377"/>
                <a:endParaRPr lang="da-DK" sz="1351" b="1" dirty="0">
                  <a:solidFill>
                    <a:prstClr val="black"/>
                  </a:solidFill>
                </a:endParaRPr>
              </a:p>
            </p:txBody>
          </p:sp>
          <p:sp>
            <p:nvSpPr>
              <p:cNvPr id="415"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16"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pPr defTabSz="914377"/>
                <a:endParaRPr lang="da-DK" sz="1351" b="1" dirty="0">
                  <a:solidFill>
                    <a:prstClr val="black"/>
                  </a:solidFill>
                </a:endParaRPr>
              </a:p>
            </p:txBody>
          </p:sp>
          <p:sp>
            <p:nvSpPr>
              <p:cNvPr id="417"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pPr defTabSz="914377"/>
                <a:endParaRPr lang="da-DK" sz="1351" b="1" dirty="0">
                  <a:solidFill>
                    <a:prstClr val="black"/>
                  </a:solidFill>
                </a:endParaRPr>
              </a:p>
            </p:txBody>
          </p:sp>
          <p:sp>
            <p:nvSpPr>
              <p:cNvPr id="418"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9"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20"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pPr defTabSz="914377"/>
                <a:endParaRPr lang="da-DK" sz="1351" b="1" dirty="0">
                  <a:solidFill>
                    <a:prstClr val="black"/>
                  </a:solidFill>
                </a:endParaRPr>
              </a:p>
            </p:txBody>
          </p:sp>
          <p:sp>
            <p:nvSpPr>
              <p:cNvPr id="421"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pPr defTabSz="914377"/>
                <a:endParaRPr lang="da-DK" sz="1351" b="1" dirty="0">
                  <a:solidFill>
                    <a:prstClr val="black"/>
                  </a:solidFill>
                </a:endParaRPr>
              </a:p>
            </p:txBody>
          </p:sp>
          <p:sp>
            <p:nvSpPr>
              <p:cNvPr id="422"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pPr defTabSz="914377"/>
                <a:endParaRPr lang="da-DK" sz="1351" b="1" dirty="0">
                  <a:solidFill>
                    <a:prstClr val="black"/>
                  </a:solidFill>
                </a:endParaRPr>
              </a:p>
            </p:txBody>
          </p:sp>
          <p:sp>
            <p:nvSpPr>
              <p:cNvPr id="423"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424" name="Freeform 6118"/>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grpSp>
        <p:sp>
          <p:nvSpPr>
            <p:cNvPr id="374" name="Freeform 6134"/>
            <p:cNvSpPr>
              <a:spLocks/>
            </p:cNvSpPr>
            <p:nvPr/>
          </p:nvSpPr>
          <p:spPr bwMode="auto">
            <a:xfrm>
              <a:off x="3549028" y="3600798"/>
              <a:ext cx="3810" cy="5079"/>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75" name="Freeform 6135"/>
            <p:cNvSpPr>
              <a:spLocks/>
            </p:cNvSpPr>
            <p:nvPr/>
          </p:nvSpPr>
          <p:spPr bwMode="auto">
            <a:xfrm>
              <a:off x="3554396" y="3592522"/>
              <a:ext cx="1587" cy="158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76" name="Freeform 6136"/>
            <p:cNvSpPr>
              <a:spLocks/>
            </p:cNvSpPr>
            <p:nvPr/>
          </p:nvSpPr>
          <p:spPr bwMode="auto">
            <a:xfrm>
              <a:off x="3542678" y="3591909"/>
              <a:ext cx="3810" cy="5079"/>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7" name="Freeform 6138"/>
            <p:cNvSpPr>
              <a:spLocks/>
            </p:cNvSpPr>
            <p:nvPr/>
          </p:nvSpPr>
          <p:spPr bwMode="auto">
            <a:xfrm>
              <a:off x="3543948" y="3604608"/>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78" name="Freeform 6144"/>
            <p:cNvSpPr>
              <a:spLocks/>
            </p:cNvSpPr>
            <p:nvPr/>
          </p:nvSpPr>
          <p:spPr bwMode="auto">
            <a:xfrm>
              <a:off x="3540139" y="3583020"/>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9" name="Freeform 6149"/>
            <p:cNvSpPr>
              <a:spLocks/>
            </p:cNvSpPr>
            <p:nvPr/>
          </p:nvSpPr>
          <p:spPr bwMode="auto">
            <a:xfrm>
              <a:off x="3533758" y="3592522"/>
              <a:ext cx="3175" cy="158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80" name="Freeform 6150"/>
            <p:cNvSpPr>
              <a:spLocks/>
            </p:cNvSpPr>
            <p:nvPr/>
          </p:nvSpPr>
          <p:spPr bwMode="auto">
            <a:xfrm>
              <a:off x="3536329" y="3600798"/>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pPr defTabSz="914377"/>
              <a:endParaRPr lang="da-DK" sz="1351" b="1" dirty="0">
                <a:solidFill>
                  <a:prstClr val="black"/>
                </a:solidFill>
              </a:endParaRPr>
            </a:p>
          </p:txBody>
        </p:sp>
      </p:grpSp>
      <p:sp>
        <p:nvSpPr>
          <p:cNvPr id="64" name="Rectangle 5"/>
          <p:cNvSpPr>
            <a:spLocks noChangeArrowheads="1"/>
          </p:cNvSpPr>
          <p:nvPr/>
        </p:nvSpPr>
        <p:spPr bwMode="auto">
          <a:xfrm>
            <a:off x="113627" y="1442657"/>
            <a:ext cx="2677584" cy="485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cs typeface="Vinci Sans"/>
              </a:rPr>
              <a:t>Nuvia is located across the UK</a:t>
            </a: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r>
              <a:rPr lang="en-GB" altLang="en-US" sz="2000" dirty="0">
                <a:cs typeface="Vinci Sans"/>
              </a:rPr>
              <a:t>Our locations are close to nuclear sites to enable us to respond quickly </a:t>
            </a: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r>
              <a:rPr lang="en-GB" altLang="en-US" sz="2000" dirty="0">
                <a:cs typeface="Vinci Sans"/>
              </a:rPr>
              <a:t>We have circa 1000 Nuvia personnel based in the UK supporting nuclear projects</a:t>
            </a:r>
          </a:p>
          <a:p>
            <a:pPr algn="ctr" defTabSz="914377">
              <a:lnSpc>
                <a:spcPct val="90000"/>
              </a:lnSpc>
              <a:spcBef>
                <a:spcPct val="35000"/>
              </a:spcBef>
              <a:buClr>
                <a:srgbClr val="004489"/>
              </a:buClr>
            </a:pPr>
            <a:endParaRPr lang="en-GB" altLang="en-US" sz="2000" dirty="0">
              <a:solidFill>
                <a:srgbClr val="00214E"/>
              </a:solidFill>
              <a:cs typeface="Vinci Sans"/>
            </a:endParaRPr>
          </a:p>
          <a:p>
            <a:pPr algn="ctr" defTabSz="914377">
              <a:lnSpc>
                <a:spcPct val="90000"/>
              </a:lnSpc>
              <a:spcBef>
                <a:spcPct val="35000"/>
              </a:spcBef>
              <a:buClr>
                <a:srgbClr val="004489"/>
              </a:buClr>
            </a:pPr>
            <a:endParaRPr lang="en-GB" altLang="en-US" sz="1333" b="1" dirty="0">
              <a:solidFill>
                <a:srgbClr val="002776"/>
              </a:solidFill>
              <a:cs typeface="Arial" pitchFamily="34" charset="0"/>
            </a:endParaRPr>
          </a:p>
          <a:p>
            <a:pPr algn="ctr" defTabSz="914377">
              <a:lnSpc>
                <a:spcPct val="90000"/>
              </a:lnSpc>
              <a:spcBef>
                <a:spcPct val="35000"/>
              </a:spcBef>
              <a:buClr>
                <a:srgbClr val="004489"/>
              </a:buClr>
            </a:pPr>
            <a:endParaRPr lang="en-GB" altLang="en-US" sz="1867" b="1" dirty="0">
              <a:solidFill>
                <a:srgbClr val="002776"/>
              </a:solidFill>
              <a:cs typeface="Arial" pitchFamily="34" charset="0"/>
            </a:endParaRPr>
          </a:p>
        </p:txBody>
      </p:sp>
      <p:sp>
        <p:nvSpPr>
          <p:cNvPr id="2" name="Title 1"/>
          <p:cNvSpPr>
            <a:spLocks noGrp="1"/>
          </p:cNvSpPr>
          <p:nvPr>
            <p:ph type="title"/>
          </p:nvPr>
        </p:nvSpPr>
        <p:spPr/>
        <p:txBody>
          <a:bodyPr>
            <a:normAutofit/>
          </a:bodyPr>
          <a:lstStyle/>
          <a:p>
            <a:r>
              <a:rPr lang="en-GB" dirty="0"/>
              <a:t>Nuvia UK</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155326" y="981207"/>
            <a:ext cx="8768000" cy="4932000"/>
          </a:xfrm>
          <a:prstGeom prst="rect">
            <a:avLst/>
          </a:prstGeom>
        </p:spPr>
      </p:pic>
    </p:spTree>
    <p:custDataLst>
      <p:tags r:id="rId1"/>
    </p:custDataLst>
    <p:extLst>
      <p:ext uri="{BB962C8B-B14F-4D97-AF65-F5344CB8AC3E}">
        <p14:creationId xmlns:p14="http://schemas.microsoft.com/office/powerpoint/2010/main" val="41033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 name="Group 225"/>
          <p:cNvGrpSpPr>
            <a:grpSpLocks/>
          </p:cNvGrpSpPr>
          <p:nvPr/>
        </p:nvGrpSpPr>
        <p:grpSpPr bwMode="auto">
          <a:xfrm>
            <a:off x="712675" y="1005844"/>
            <a:ext cx="10307468" cy="5047184"/>
            <a:chOff x="61885" y="752495"/>
            <a:chExt cx="8724928" cy="5045055"/>
          </a:xfrm>
          <a:solidFill>
            <a:schemeClr val="accent4">
              <a:lumMod val="20000"/>
              <a:lumOff val="80000"/>
              <a:alpha val="24000"/>
            </a:schemeClr>
          </a:solidFill>
        </p:grpSpPr>
        <p:sp>
          <p:nvSpPr>
            <p:cNvPr id="367" name="Freeform 5962"/>
            <p:cNvSpPr>
              <a:spLocks noEditPoints="1"/>
            </p:cNvSpPr>
            <p:nvPr/>
          </p:nvSpPr>
          <p:spPr bwMode="auto">
            <a:xfrm>
              <a:off x="2279629" y="3535372"/>
              <a:ext cx="1189042" cy="2262178"/>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8" name="Freeform 6151"/>
            <p:cNvSpPr>
              <a:spLocks noEditPoints="1"/>
            </p:cNvSpPr>
            <p:nvPr/>
          </p:nvSpPr>
          <p:spPr bwMode="auto">
            <a:xfrm>
              <a:off x="6834182" y="3952882"/>
              <a:ext cx="1708155" cy="152558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9" name="Freeform 6153"/>
            <p:cNvSpPr>
              <a:spLocks noEditPoints="1"/>
            </p:cNvSpPr>
            <p:nvPr/>
          </p:nvSpPr>
          <p:spPr bwMode="auto">
            <a:xfrm>
              <a:off x="3490913" y="2755900"/>
              <a:ext cx="1762125" cy="2303463"/>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0" name="Freeform 6155"/>
            <p:cNvSpPr>
              <a:spLocks noEditPoints="1"/>
            </p:cNvSpPr>
            <p:nvPr/>
          </p:nvSpPr>
          <p:spPr bwMode="auto">
            <a:xfrm>
              <a:off x="3668697" y="954107"/>
              <a:ext cx="1798643" cy="2608252"/>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1" name="Freeform 6156"/>
            <p:cNvSpPr>
              <a:spLocks noEditPoints="1"/>
            </p:cNvSpPr>
            <p:nvPr/>
          </p:nvSpPr>
          <p:spPr bwMode="auto">
            <a:xfrm>
              <a:off x="5067288" y="879494"/>
              <a:ext cx="3719525" cy="3473436"/>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2" name="Freeform 6004"/>
            <p:cNvSpPr>
              <a:spLocks/>
            </p:cNvSpPr>
            <p:nvPr/>
          </p:nvSpPr>
          <p:spPr bwMode="auto">
            <a:xfrm>
              <a:off x="3537599" y="3604608"/>
              <a:ext cx="5080" cy="6349"/>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grpSp>
          <p:nvGrpSpPr>
            <p:cNvPr id="373" name="Gruppe 224"/>
            <p:cNvGrpSpPr/>
            <p:nvPr/>
          </p:nvGrpSpPr>
          <p:grpSpPr bwMode="auto">
            <a:xfrm>
              <a:off x="61885" y="752495"/>
              <a:ext cx="3986212" cy="2951162"/>
              <a:chOff x="93979" y="699453"/>
              <a:chExt cx="3986530" cy="2951480"/>
            </a:xfrm>
            <a:grpFill/>
          </p:grpSpPr>
          <p:sp>
            <p:nvSpPr>
              <p:cNvPr id="381"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82"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pPr defTabSz="914377"/>
                <a:endParaRPr lang="da-DK" sz="1351" b="1" dirty="0">
                  <a:solidFill>
                    <a:prstClr val="black"/>
                  </a:solidFill>
                </a:endParaRPr>
              </a:p>
            </p:txBody>
          </p:sp>
          <p:sp>
            <p:nvSpPr>
              <p:cNvPr id="383"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pPr defTabSz="914377"/>
                <a:endParaRPr lang="da-DK" sz="1351" b="1" dirty="0">
                  <a:solidFill>
                    <a:prstClr val="black"/>
                  </a:solidFill>
                </a:endParaRPr>
              </a:p>
            </p:txBody>
          </p:sp>
          <p:sp>
            <p:nvSpPr>
              <p:cNvPr id="384"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85"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pPr defTabSz="914377"/>
                <a:endParaRPr lang="da-DK" sz="1351" b="1" dirty="0">
                  <a:solidFill>
                    <a:prstClr val="black"/>
                  </a:solidFill>
                </a:endParaRPr>
              </a:p>
            </p:txBody>
          </p:sp>
          <p:sp>
            <p:nvSpPr>
              <p:cNvPr id="386"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pPr defTabSz="914377"/>
                <a:endParaRPr lang="da-DK" sz="1351" b="1" dirty="0">
                  <a:solidFill>
                    <a:prstClr val="black"/>
                  </a:solidFill>
                </a:endParaRPr>
              </a:p>
            </p:txBody>
          </p:sp>
          <p:sp>
            <p:nvSpPr>
              <p:cNvPr id="387"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pPr defTabSz="914377"/>
                <a:endParaRPr lang="da-DK" sz="1351" b="1" dirty="0">
                  <a:solidFill>
                    <a:prstClr val="black"/>
                  </a:solidFill>
                </a:endParaRPr>
              </a:p>
            </p:txBody>
          </p:sp>
          <p:sp>
            <p:nvSpPr>
              <p:cNvPr id="388"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389"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pPr defTabSz="914377"/>
                <a:endParaRPr lang="da-DK" sz="1351" b="1" dirty="0">
                  <a:solidFill>
                    <a:prstClr val="black"/>
                  </a:solidFill>
                </a:endParaRPr>
              </a:p>
            </p:txBody>
          </p:sp>
          <p:sp>
            <p:nvSpPr>
              <p:cNvPr id="390"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pPr defTabSz="914377"/>
                <a:endParaRPr lang="da-DK" sz="1351" b="1" dirty="0">
                  <a:solidFill>
                    <a:prstClr val="black"/>
                  </a:solidFill>
                </a:endParaRPr>
              </a:p>
            </p:txBody>
          </p:sp>
          <p:sp>
            <p:nvSpPr>
              <p:cNvPr id="391"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pPr defTabSz="914377"/>
                <a:endParaRPr lang="da-DK" sz="1351" b="1" dirty="0">
                  <a:solidFill>
                    <a:prstClr val="black"/>
                  </a:solidFill>
                </a:endParaRPr>
              </a:p>
            </p:txBody>
          </p:sp>
          <p:sp>
            <p:nvSpPr>
              <p:cNvPr id="392"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pPr defTabSz="914377"/>
                <a:endParaRPr lang="da-DK" sz="1351" b="1" dirty="0">
                  <a:solidFill>
                    <a:prstClr val="black"/>
                  </a:solidFill>
                </a:endParaRPr>
              </a:p>
            </p:txBody>
          </p:sp>
          <p:sp>
            <p:nvSpPr>
              <p:cNvPr id="393"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94"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95"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pPr defTabSz="914377"/>
                <a:endParaRPr lang="da-DK" sz="1351" b="1" dirty="0">
                  <a:solidFill>
                    <a:prstClr val="black"/>
                  </a:solidFill>
                </a:endParaRPr>
              </a:p>
            </p:txBody>
          </p:sp>
          <p:sp>
            <p:nvSpPr>
              <p:cNvPr id="396"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pPr defTabSz="914377"/>
                <a:endParaRPr lang="da-DK" sz="1351" b="1" dirty="0">
                  <a:solidFill>
                    <a:prstClr val="black"/>
                  </a:solidFill>
                </a:endParaRPr>
              </a:p>
            </p:txBody>
          </p:sp>
          <p:sp>
            <p:nvSpPr>
              <p:cNvPr id="397"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sp>
            <p:nvSpPr>
              <p:cNvPr id="398" name="Freeform 6086"/>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399"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400"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pPr defTabSz="914377"/>
                <a:endParaRPr lang="da-DK" sz="1351" b="1" dirty="0">
                  <a:solidFill>
                    <a:prstClr val="black"/>
                  </a:solidFill>
                </a:endParaRPr>
              </a:p>
            </p:txBody>
          </p:sp>
          <p:sp>
            <p:nvSpPr>
              <p:cNvPr id="401"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pPr defTabSz="914377"/>
                <a:endParaRPr lang="da-DK" sz="1351" b="1" dirty="0">
                  <a:solidFill>
                    <a:prstClr val="black"/>
                  </a:solidFill>
                </a:endParaRPr>
              </a:p>
            </p:txBody>
          </p:sp>
          <p:sp>
            <p:nvSpPr>
              <p:cNvPr id="402"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pPr defTabSz="914377"/>
                <a:endParaRPr lang="da-DK" sz="1351" b="1" dirty="0">
                  <a:solidFill>
                    <a:prstClr val="black"/>
                  </a:solidFill>
                </a:endParaRPr>
              </a:p>
            </p:txBody>
          </p:sp>
          <p:sp>
            <p:nvSpPr>
              <p:cNvPr id="403"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pPr defTabSz="914377"/>
                <a:endParaRPr lang="da-DK" sz="1351" b="1" dirty="0">
                  <a:solidFill>
                    <a:prstClr val="black"/>
                  </a:solidFill>
                </a:endParaRPr>
              </a:p>
            </p:txBody>
          </p:sp>
          <p:sp>
            <p:nvSpPr>
              <p:cNvPr id="404"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pPr defTabSz="914377"/>
                <a:endParaRPr lang="da-DK" sz="1351" b="1" dirty="0">
                  <a:solidFill>
                    <a:prstClr val="black"/>
                  </a:solidFill>
                </a:endParaRPr>
              </a:p>
            </p:txBody>
          </p:sp>
          <p:sp>
            <p:nvSpPr>
              <p:cNvPr id="405"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6"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7"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pPr defTabSz="914377"/>
                <a:endParaRPr lang="da-DK" sz="1351" b="1" dirty="0">
                  <a:solidFill>
                    <a:prstClr val="black"/>
                  </a:solidFill>
                </a:endParaRPr>
              </a:p>
            </p:txBody>
          </p:sp>
          <p:sp>
            <p:nvSpPr>
              <p:cNvPr id="408"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09"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pPr defTabSz="914377"/>
                <a:endParaRPr lang="da-DK" sz="1351" b="1" dirty="0">
                  <a:solidFill>
                    <a:prstClr val="black"/>
                  </a:solidFill>
                </a:endParaRPr>
              </a:p>
            </p:txBody>
          </p:sp>
          <p:sp>
            <p:nvSpPr>
              <p:cNvPr id="410"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pPr defTabSz="914377"/>
                <a:endParaRPr lang="da-DK" sz="1351" b="1" dirty="0">
                  <a:solidFill>
                    <a:prstClr val="black"/>
                  </a:solidFill>
                </a:endParaRPr>
              </a:p>
            </p:txBody>
          </p:sp>
          <p:sp>
            <p:nvSpPr>
              <p:cNvPr id="411"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2"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13"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pPr defTabSz="914377"/>
                <a:endParaRPr lang="da-DK" sz="1351" b="1" dirty="0">
                  <a:solidFill>
                    <a:prstClr val="black"/>
                  </a:solidFill>
                </a:endParaRPr>
              </a:p>
            </p:txBody>
          </p:sp>
          <p:sp>
            <p:nvSpPr>
              <p:cNvPr id="414"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pPr defTabSz="914377"/>
                <a:endParaRPr lang="da-DK" sz="1351" b="1" dirty="0">
                  <a:solidFill>
                    <a:prstClr val="black"/>
                  </a:solidFill>
                </a:endParaRPr>
              </a:p>
            </p:txBody>
          </p:sp>
          <p:sp>
            <p:nvSpPr>
              <p:cNvPr id="415"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16"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pPr defTabSz="914377"/>
                <a:endParaRPr lang="da-DK" sz="1351" b="1" dirty="0">
                  <a:solidFill>
                    <a:prstClr val="black"/>
                  </a:solidFill>
                </a:endParaRPr>
              </a:p>
            </p:txBody>
          </p:sp>
          <p:sp>
            <p:nvSpPr>
              <p:cNvPr id="417"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pPr defTabSz="914377"/>
                <a:endParaRPr lang="da-DK" sz="1351" b="1" dirty="0">
                  <a:solidFill>
                    <a:prstClr val="black"/>
                  </a:solidFill>
                </a:endParaRPr>
              </a:p>
            </p:txBody>
          </p:sp>
          <p:sp>
            <p:nvSpPr>
              <p:cNvPr id="418"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9"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20"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pPr defTabSz="914377"/>
                <a:endParaRPr lang="da-DK" sz="1351" b="1" dirty="0">
                  <a:solidFill>
                    <a:prstClr val="black"/>
                  </a:solidFill>
                </a:endParaRPr>
              </a:p>
            </p:txBody>
          </p:sp>
          <p:sp>
            <p:nvSpPr>
              <p:cNvPr id="421"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pPr defTabSz="914377"/>
                <a:endParaRPr lang="da-DK" sz="1351" b="1" dirty="0">
                  <a:solidFill>
                    <a:prstClr val="black"/>
                  </a:solidFill>
                </a:endParaRPr>
              </a:p>
            </p:txBody>
          </p:sp>
          <p:sp>
            <p:nvSpPr>
              <p:cNvPr id="422"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pPr defTabSz="914377"/>
                <a:endParaRPr lang="da-DK" sz="1351" b="1" dirty="0">
                  <a:solidFill>
                    <a:prstClr val="black"/>
                  </a:solidFill>
                </a:endParaRPr>
              </a:p>
            </p:txBody>
          </p:sp>
          <p:sp>
            <p:nvSpPr>
              <p:cNvPr id="423"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424" name="Freeform 6118"/>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grpSp>
        <p:sp>
          <p:nvSpPr>
            <p:cNvPr id="374" name="Freeform 6134"/>
            <p:cNvSpPr>
              <a:spLocks/>
            </p:cNvSpPr>
            <p:nvPr/>
          </p:nvSpPr>
          <p:spPr bwMode="auto">
            <a:xfrm>
              <a:off x="3549028" y="3600798"/>
              <a:ext cx="3810" cy="5079"/>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75" name="Freeform 6135"/>
            <p:cNvSpPr>
              <a:spLocks/>
            </p:cNvSpPr>
            <p:nvPr/>
          </p:nvSpPr>
          <p:spPr bwMode="auto">
            <a:xfrm>
              <a:off x="3554396" y="3592522"/>
              <a:ext cx="1587" cy="158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76" name="Freeform 6136"/>
            <p:cNvSpPr>
              <a:spLocks/>
            </p:cNvSpPr>
            <p:nvPr/>
          </p:nvSpPr>
          <p:spPr bwMode="auto">
            <a:xfrm>
              <a:off x="3542678" y="3591909"/>
              <a:ext cx="3810" cy="5079"/>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7" name="Freeform 6138"/>
            <p:cNvSpPr>
              <a:spLocks/>
            </p:cNvSpPr>
            <p:nvPr/>
          </p:nvSpPr>
          <p:spPr bwMode="auto">
            <a:xfrm>
              <a:off x="3543948" y="3604608"/>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78" name="Freeform 6144"/>
            <p:cNvSpPr>
              <a:spLocks/>
            </p:cNvSpPr>
            <p:nvPr/>
          </p:nvSpPr>
          <p:spPr bwMode="auto">
            <a:xfrm>
              <a:off x="3540139" y="3583020"/>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9" name="Freeform 6149"/>
            <p:cNvSpPr>
              <a:spLocks/>
            </p:cNvSpPr>
            <p:nvPr/>
          </p:nvSpPr>
          <p:spPr bwMode="auto">
            <a:xfrm>
              <a:off x="3533758" y="3592522"/>
              <a:ext cx="3175" cy="158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80" name="Freeform 6150"/>
            <p:cNvSpPr>
              <a:spLocks/>
            </p:cNvSpPr>
            <p:nvPr/>
          </p:nvSpPr>
          <p:spPr bwMode="auto">
            <a:xfrm>
              <a:off x="3536329" y="3600798"/>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pPr defTabSz="914377"/>
              <a:endParaRPr lang="da-DK" sz="1351" b="1" dirty="0">
                <a:solidFill>
                  <a:prstClr val="black"/>
                </a:solidFill>
              </a:endParaRPr>
            </a:p>
          </p:txBody>
        </p:sp>
      </p:grpSp>
      <p:sp>
        <p:nvSpPr>
          <p:cNvPr id="2" name="Title 1"/>
          <p:cNvSpPr>
            <a:spLocks noGrp="1"/>
          </p:cNvSpPr>
          <p:nvPr>
            <p:ph type="title"/>
          </p:nvPr>
        </p:nvSpPr>
        <p:spPr/>
        <p:txBody>
          <a:bodyPr>
            <a:normAutofit/>
          </a:bodyPr>
          <a:lstStyle/>
          <a:p>
            <a:r>
              <a:rPr lang="en-GB" dirty="0" smtClean="0"/>
              <a:t>UK New </a:t>
            </a:r>
            <a:r>
              <a:rPr lang="en-GB" dirty="0"/>
              <a:t>Build: Key Locations</a:t>
            </a:r>
          </a:p>
        </p:txBody>
      </p:sp>
      <p:grpSp>
        <p:nvGrpSpPr>
          <p:cNvPr id="26" name="Group 25">
            <a:extLst>
              <a:ext uri="{FF2B5EF4-FFF2-40B4-BE49-F238E27FC236}">
                <a16:creationId xmlns:a16="http://schemas.microsoft.com/office/drawing/2014/main" xmlns="" id="{CFA38A14-B858-4C77-8FE1-9611D5D9B8D2}"/>
              </a:ext>
            </a:extLst>
          </p:cNvPr>
          <p:cNvGrpSpPr/>
          <p:nvPr/>
        </p:nvGrpSpPr>
        <p:grpSpPr>
          <a:xfrm>
            <a:off x="3674630" y="638697"/>
            <a:ext cx="4937127" cy="5284787"/>
            <a:chOff x="3674630" y="638697"/>
            <a:chExt cx="4937127" cy="5284787"/>
          </a:xfrm>
        </p:grpSpPr>
        <p:grpSp>
          <p:nvGrpSpPr>
            <p:cNvPr id="66" name="组合 11">
              <a:extLst>
                <a:ext uri="{FF2B5EF4-FFF2-40B4-BE49-F238E27FC236}">
                  <a16:creationId xmlns:a16="http://schemas.microsoft.com/office/drawing/2014/main" xmlns="" id="{9E5C588D-90D9-4B7A-AB95-AF0D64BCD560}"/>
                </a:ext>
              </a:extLst>
            </p:cNvPr>
            <p:cNvGrpSpPr/>
            <p:nvPr/>
          </p:nvGrpSpPr>
          <p:grpSpPr>
            <a:xfrm>
              <a:off x="3679861" y="638697"/>
              <a:ext cx="4931896" cy="5284787"/>
              <a:chOff x="994802" y="1052513"/>
              <a:chExt cx="4931896" cy="5284787"/>
            </a:xfrm>
          </p:grpSpPr>
          <p:grpSp>
            <p:nvGrpSpPr>
              <p:cNvPr id="79" name="组合 1">
                <a:extLst>
                  <a:ext uri="{FF2B5EF4-FFF2-40B4-BE49-F238E27FC236}">
                    <a16:creationId xmlns:a16="http://schemas.microsoft.com/office/drawing/2014/main" xmlns="" id="{15BC0A31-60F1-48C0-991E-970291BB7977}"/>
                  </a:ext>
                </a:extLst>
              </p:cNvPr>
              <p:cNvGrpSpPr/>
              <p:nvPr/>
            </p:nvGrpSpPr>
            <p:grpSpPr>
              <a:xfrm>
                <a:off x="1403350" y="1052513"/>
                <a:ext cx="3322638" cy="5284787"/>
                <a:chOff x="1403350" y="1052513"/>
                <a:chExt cx="3322638" cy="5284787"/>
              </a:xfrm>
              <a:solidFill>
                <a:srgbClr val="4BAFC8"/>
              </a:solidFill>
            </p:grpSpPr>
            <p:sp>
              <p:nvSpPr>
                <p:cNvPr id="104" name="椭圆 8">
                  <a:extLst>
                    <a:ext uri="{FF2B5EF4-FFF2-40B4-BE49-F238E27FC236}">
                      <a16:creationId xmlns:a16="http://schemas.microsoft.com/office/drawing/2014/main" xmlns="" id="{1B7B0CEC-D114-4995-A5F8-A8D33988C361}"/>
                    </a:ext>
                  </a:extLst>
                </p:cNvPr>
                <p:cNvSpPr>
                  <a:spLocks/>
                </p:cNvSpPr>
                <p:nvPr/>
              </p:nvSpPr>
              <p:spPr bwMode="auto">
                <a:xfrm>
                  <a:off x="2051050" y="1428750"/>
                  <a:ext cx="2674938" cy="4873625"/>
                </a:xfrm>
                <a:custGeom>
                  <a:avLst/>
                  <a:gdLst>
                    <a:gd name="T0" fmla="*/ 2239 w 8426"/>
                    <a:gd name="T1" fmla="*/ 1224 h 15352"/>
                    <a:gd name="T2" fmla="*/ 2094 w 8426"/>
                    <a:gd name="T3" fmla="*/ 1676 h 15352"/>
                    <a:gd name="T4" fmla="*/ 2044 w 8426"/>
                    <a:gd name="T5" fmla="*/ 2067 h 15352"/>
                    <a:gd name="T6" fmla="*/ 3208 w 8426"/>
                    <a:gd name="T7" fmla="*/ 1687 h 15352"/>
                    <a:gd name="T8" fmla="*/ 3696 w 8426"/>
                    <a:gd name="T9" fmla="*/ 3379 h 15352"/>
                    <a:gd name="T10" fmla="*/ 3334 w 8426"/>
                    <a:gd name="T11" fmla="*/ 3944 h 15352"/>
                    <a:gd name="T12" fmla="*/ 2828 w 8426"/>
                    <a:gd name="T13" fmla="*/ 4656 h 15352"/>
                    <a:gd name="T14" fmla="*/ 3334 w 8426"/>
                    <a:gd name="T15" fmla="*/ 4630 h 15352"/>
                    <a:gd name="T16" fmla="*/ 4349 w 8426"/>
                    <a:gd name="T17" fmla="*/ 5257 h 15352"/>
                    <a:gd name="T18" fmla="*/ 5083 w 8426"/>
                    <a:gd name="T19" fmla="*/ 7077 h 15352"/>
                    <a:gd name="T20" fmla="*/ 6159 w 8426"/>
                    <a:gd name="T21" fmla="*/ 8150 h 15352"/>
                    <a:gd name="T22" fmla="*/ 6398 w 8426"/>
                    <a:gd name="T23" fmla="*/ 8878 h 15352"/>
                    <a:gd name="T24" fmla="*/ 6983 w 8426"/>
                    <a:gd name="T25" fmla="*/ 10021 h 15352"/>
                    <a:gd name="T26" fmla="*/ 8286 w 8426"/>
                    <a:gd name="T27" fmla="*/ 11324 h 15352"/>
                    <a:gd name="T28" fmla="*/ 7600 w 8426"/>
                    <a:gd name="T29" fmla="*/ 11857 h 15352"/>
                    <a:gd name="T30" fmla="*/ 7383 w 8426"/>
                    <a:gd name="T31" fmla="*/ 12460 h 15352"/>
                    <a:gd name="T32" fmla="*/ 8194 w 8426"/>
                    <a:gd name="T33" fmla="*/ 12725 h 15352"/>
                    <a:gd name="T34" fmla="*/ 6954 w 8426"/>
                    <a:gd name="T35" fmla="*/ 13792 h 15352"/>
                    <a:gd name="T36" fmla="*/ 5503 w 8426"/>
                    <a:gd name="T37" fmla="*/ 13809 h 15352"/>
                    <a:gd name="T38" fmla="*/ 4954 w 8426"/>
                    <a:gd name="T39" fmla="*/ 13969 h 15352"/>
                    <a:gd name="T40" fmla="*/ 4034 w 8426"/>
                    <a:gd name="T41" fmla="*/ 14149 h 15352"/>
                    <a:gd name="T42" fmla="*/ 2960 w 8426"/>
                    <a:gd name="T43" fmla="*/ 14189 h 15352"/>
                    <a:gd name="T44" fmla="*/ 2455 w 8426"/>
                    <a:gd name="T45" fmla="*/ 14904 h 15352"/>
                    <a:gd name="T46" fmla="*/ 1677 w 8426"/>
                    <a:gd name="T47" fmla="*/ 14731 h 15352"/>
                    <a:gd name="T48" fmla="*/ 1041 w 8426"/>
                    <a:gd name="T49" fmla="*/ 15262 h 15352"/>
                    <a:gd name="T50" fmla="*/ 493 w 8426"/>
                    <a:gd name="T51" fmla="*/ 15164 h 15352"/>
                    <a:gd name="T52" fmla="*/ 1057 w 8426"/>
                    <a:gd name="T53" fmla="*/ 14507 h 15352"/>
                    <a:gd name="T54" fmla="*/ 1674 w 8426"/>
                    <a:gd name="T55" fmla="*/ 13494 h 15352"/>
                    <a:gd name="T56" fmla="*/ 2778 w 8426"/>
                    <a:gd name="T57" fmla="*/ 13147 h 15352"/>
                    <a:gd name="T58" fmla="*/ 3887 w 8426"/>
                    <a:gd name="T59" fmla="*/ 12218 h 15352"/>
                    <a:gd name="T60" fmla="*/ 2437 w 8426"/>
                    <a:gd name="T61" fmla="*/ 12492 h 15352"/>
                    <a:gd name="T62" fmla="*/ 1847 w 8426"/>
                    <a:gd name="T63" fmla="*/ 12323 h 15352"/>
                    <a:gd name="T64" fmla="*/ 1294 w 8426"/>
                    <a:gd name="T65" fmla="*/ 12205 h 15352"/>
                    <a:gd name="T66" fmla="*/ 978 w 8426"/>
                    <a:gd name="T67" fmla="*/ 11830 h 15352"/>
                    <a:gd name="T68" fmla="*/ 2121 w 8426"/>
                    <a:gd name="T69" fmla="*/ 10783 h 15352"/>
                    <a:gd name="T70" fmla="*/ 1566 w 8426"/>
                    <a:gd name="T71" fmla="*/ 10340 h 15352"/>
                    <a:gd name="T72" fmla="*/ 2085 w 8426"/>
                    <a:gd name="T73" fmla="*/ 9601 h 15352"/>
                    <a:gd name="T74" fmla="*/ 3201 w 8426"/>
                    <a:gd name="T75" fmla="*/ 9507 h 15352"/>
                    <a:gd name="T76" fmla="*/ 3554 w 8426"/>
                    <a:gd name="T77" fmla="*/ 9380 h 15352"/>
                    <a:gd name="T78" fmla="*/ 3195 w 8426"/>
                    <a:gd name="T79" fmla="*/ 8374 h 15352"/>
                    <a:gd name="T80" fmla="*/ 2995 w 8426"/>
                    <a:gd name="T81" fmla="*/ 8035 h 15352"/>
                    <a:gd name="T82" fmla="*/ 2756 w 8426"/>
                    <a:gd name="T83" fmla="*/ 6840 h 15352"/>
                    <a:gd name="T84" fmla="*/ 2377 w 8426"/>
                    <a:gd name="T85" fmla="*/ 6701 h 15352"/>
                    <a:gd name="T86" fmla="*/ 1841 w 8426"/>
                    <a:gd name="T87" fmla="*/ 6839 h 15352"/>
                    <a:gd name="T88" fmla="*/ 1250 w 8426"/>
                    <a:gd name="T89" fmla="*/ 7101 h 15352"/>
                    <a:gd name="T90" fmla="*/ 1279 w 8426"/>
                    <a:gd name="T91" fmla="*/ 6119 h 15352"/>
                    <a:gd name="T92" fmla="*/ 1411 w 8426"/>
                    <a:gd name="T93" fmla="*/ 4801 h 15352"/>
                    <a:gd name="T94" fmla="*/ 1308 w 8426"/>
                    <a:gd name="T95" fmla="*/ 4686 h 15352"/>
                    <a:gd name="T96" fmla="*/ 871 w 8426"/>
                    <a:gd name="T97" fmla="*/ 4709 h 15352"/>
                    <a:gd name="T98" fmla="*/ 657 w 8426"/>
                    <a:gd name="T99" fmla="*/ 5809 h 15352"/>
                    <a:gd name="T100" fmla="*/ 502 w 8426"/>
                    <a:gd name="T101" fmla="*/ 4788 h 15352"/>
                    <a:gd name="T102" fmla="*/ 872 w 8426"/>
                    <a:gd name="T103" fmla="*/ 3944 h 15352"/>
                    <a:gd name="T104" fmla="*/ 998 w 8426"/>
                    <a:gd name="T105" fmla="*/ 3437 h 15352"/>
                    <a:gd name="T106" fmla="*/ 365 w 8426"/>
                    <a:gd name="T107" fmla="*/ 3487 h 15352"/>
                    <a:gd name="T108" fmla="*/ 378 w 8426"/>
                    <a:gd name="T109" fmla="*/ 3022 h 15352"/>
                    <a:gd name="T110" fmla="*/ 642 w 8426"/>
                    <a:gd name="T111" fmla="*/ 2495 h 15352"/>
                    <a:gd name="T112" fmla="*/ 502 w 8426"/>
                    <a:gd name="T113" fmla="*/ 2310 h 15352"/>
                    <a:gd name="T114" fmla="*/ 536 w 8426"/>
                    <a:gd name="T115" fmla="*/ 1687 h 15352"/>
                    <a:gd name="T116" fmla="*/ 892 w 8426"/>
                    <a:gd name="T117" fmla="*/ 1387 h 15352"/>
                    <a:gd name="T118" fmla="*/ 898 w 8426"/>
                    <a:gd name="T119" fmla="*/ 715 h 15352"/>
                    <a:gd name="T120" fmla="*/ 1120 w 8426"/>
                    <a:gd name="T121" fmla="*/ 278 h 15352"/>
                    <a:gd name="T122" fmla="*/ 1728 w 8426"/>
                    <a:gd name="T123" fmla="*/ 212 h 15352"/>
                    <a:gd name="T124" fmla="*/ 2730 w 8426"/>
                    <a:gd name="T125" fmla="*/ 93 h 153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26"/>
                    <a:gd name="T190" fmla="*/ 0 h 15352"/>
                    <a:gd name="T191" fmla="*/ 8426 w 8426"/>
                    <a:gd name="T192" fmla="*/ 15352 h 153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26" h="15352">
                      <a:moveTo>
                        <a:pt x="2741" y="0"/>
                      </a:moveTo>
                      <a:lnTo>
                        <a:pt x="3031" y="40"/>
                      </a:lnTo>
                      <a:lnTo>
                        <a:pt x="2955" y="246"/>
                      </a:lnTo>
                      <a:lnTo>
                        <a:pt x="3031" y="430"/>
                      </a:lnTo>
                      <a:lnTo>
                        <a:pt x="2863" y="653"/>
                      </a:lnTo>
                      <a:lnTo>
                        <a:pt x="2678" y="752"/>
                      </a:lnTo>
                      <a:lnTo>
                        <a:pt x="2533" y="992"/>
                      </a:lnTo>
                      <a:lnTo>
                        <a:pt x="2369" y="1107"/>
                      </a:lnTo>
                      <a:lnTo>
                        <a:pt x="2239" y="1224"/>
                      </a:lnTo>
                      <a:lnTo>
                        <a:pt x="2099" y="1268"/>
                      </a:lnTo>
                      <a:lnTo>
                        <a:pt x="2150" y="1346"/>
                      </a:lnTo>
                      <a:lnTo>
                        <a:pt x="2071" y="1396"/>
                      </a:lnTo>
                      <a:lnTo>
                        <a:pt x="1848" y="1413"/>
                      </a:lnTo>
                      <a:lnTo>
                        <a:pt x="1919" y="1466"/>
                      </a:lnTo>
                      <a:lnTo>
                        <a:pt x="2228" y="1504"/>
                      </a:lnTo>
                      <a:lnTo>
                        <a:pt x="2356" y="1476"/>
                      </a:lnTo>
                      <a:lnTo>
                        <a:pt x="2179" y="1703"/>
                      </a:lnTo>
                      <a:lnTo>
                        <a:pt x="2094" y="1676"/>
                      </a:lnTo>
                      <a:lnTo>
                        <a:pt x="1843" y="1809"/>
                      </a:lnTo>
                      <a:lnTo>
                        <a:pt x="1753" y="1887"/>
                      </a:lnTo>
                      <a:lnTo>
                        <a:pt x="1820" y="1922"/>
                      </a:lnTo>
                      <a:lnTo>
                        <a:pt x="1980" y="1784"/>
                      </a:lnTo>
                      <a:lnTo>
                        <a:pt x="2117" y="1784"/>
                      </a:lnTo>
                      <a:lnTo>
                        <a:pt x="2107" y="1877"/>
                      </a:lnTo>
                      <a:lnTo>
                        <a:pt x="1888" y="2059"/>
                      </a:lnTo>
                      <a:lnTo>
                        <a:pt x="1947" y="2099"/>
                      </a:lnTo>
                      <a:lnTo>
                        <a:pt x="2044" y="2067"/>
                      </a:lnTo>
                      <a:lnTo>
                        <a:pt x="2160" y="1899"/>
                      </a:lnTo>
                      <a:lnTo>
                        <a:pt x="2306" y="1903"/>
                      </a:lnTo>
                      <a:lnTo>
                        <a:pt x="2435" y="1832"/>
                      </a:lnTo>
                      <a:lnTo>
                        <a:pt x="2600" y="1743"/>
                      </a:lnTo>
                      <a:lnTo>
                        <a:pt x="2691" y="1677"/>
                      </a:lnTo>
                      <a:lnTo>
                        <a:pt x="2833" y="1663"/>
                      </a:lnTo>
                      <a:lnTo>
                        <a:pt x="2941" y="1753"/>
                      </a:lnTo>
                      <a:lnTo>
                        <a:pt x="3098" y="1718"/>
                      </a:lnTo>
                      <a:lnTo>
                        <a:pt x="3208" y="1687"/>
                      </a:lnTo>
                      <a:lnTo>
                        <a:pt x="3549" y="1705"/>
                      </a:lnTo>
                      <a:lnTo>
                        <a:pt x="3866" y="1739"/>
                      </a:lnTo>
                      <a:lnTo>
                        <a:pt x="3973" y="1679"/>
                      </a:lnTo>
                      <a:lnTo>
                        <a:pt x="4114" y="1717"/>
                      </a:lnTo>
                      <a:lnTo>
                        <a:pt x="4222" y="1896"/>
                      </a:lnTo>
                      <a:lnTo>
                        <a:pt x="4251" y="2094"/>
                      </a:lnTo>
                      <a:lnTo>
                        <a:pt x="4053" y="2411"/>
                      </a:lnTo>
                      <a:lnTo>
                        <a:pt x="3894" y="3078"/>
                      </a:lnTo>
                      <a:lnTo>
                        <a:pt x="3696" y="3379"/>
                      </a:lnTo>
                      <a:lnTo>
                        <a:pt x="3656" y="3554"/>
                      </a:lnTo>
                      <a:lnTo>
                        <a:pt x="3590" y="3680"/>
                      </a:lnTo>
                      <a:lnTo>
                        <a:pt x="3550" y="3719"/>
                      </a:lnTo>
                      <a:lnTo>
                        <a:pt x="3391" y="3869"/>
                      </a:lnTo>
                      <a:lnTo>
                        <a:pt x="3232" y="3878"/>
                      </a:lnTo>
                      <a:lnTo>
                        <a:pt x="3004" y="3970"/>
                      </a:lnTo>
                      <a:lnTo>
                        <a:pt x="3164" y="3935"/>
                      </a:lnTo>
                      <a:lnTo>
                        <a:pt x="3280" y="3917"/>
                      </a:lnTo>
                      <a:lnTo>
                        <a:pt x="3334" y="3944"/>
                      </a:lnTo>
                      <a:lnTo>
                        <a:pt x="3308" y="4037"/>
                      </a:lnTo>
                      <a:lnTo>
                        <a:pt x="3375" y="4103"/>
                      </a:lnTo>
                      <a:lnTo>
                        <a:pt x="3494" y="4128"/>
                      </a:lnTo>
                      <a:lnTo>
                        <a:pt x="3554" y="4200"/>
                      </a:lnTo>
                      <a:lnTo>
                        <a:pt x="3432" y="4355"/>
                      </a:lnTo>
                      <a:lnTo>
                        <a:pt x="3235" y="4313"/>
                      </a:lnTo>
                      <a:lnTo>
                        <a:pt x="3058" y="4463"/>
                      </a:lnTo>
                      <a:lnTo>
                        <a:pt x="3023" y="4587"/>
                      </a:lnTo>
                      <a:lnTo>
                        <a:pt x="2828" y="4656"/>
                      </a:lnTo>
                      <a:lnTo>
                        <a:pt x="2590" y="4630"/>
                      </a:lnTo>
                      <a:lnTo>
                        <a:pt x="2472" y="4579"/>
                      </a:lnTo>
                      <a:lnTo>
                        <a:pt x="2517" y="4659"/>
                      </a:lnTo>
                      <a:lnTo>
                        <a:pt x="2596" y="4701"/>
                      </a:lnTo>
                      <a:lnTo>
                        <a:pt x="2813" y="4696"/>
                      </a:lnTo>
                      <a:lnTo>
                        <a:pt x="3007" y="4765"/>
                      </a:lnTo>
                      <a:lnTo>
                        <a:pt x="3135" y="4767"/>
                      </a:lnTo>
                      <a:lnTo>
                        <a:pt x="3258" y="4707"/>
                      </a:lnTo>
                      <a:lnTo>
                        <a:pt x="3334" y="4630"/>
                      </a:lnTo>
                      <a:lnTo>
                        <a:pt x="3446" y="4588"/>
                      </a:lnTo>
                      <a:lnTo>
                        <a:pt x="3554" y="4599"/>
                      </a:lnTo>
                      <a:lnTo>
                        <a:pt x="3591" y="4682"/>
                      </a:lnTo>
                      <a:lnTo>
                        <a:pt x="3799" y="4752"/>
                      </a:lnTo>
                      <a:lnTo>
                        <a:pt x="3920" y="4819"/>
                      </a:lnTo>
                      <a:lnTo>
                        <a:pt x="4011" y="4802"/>
                      </a:lnTo>
                      <a:lnTo>
                        <a:pt x="4155" y="4992"/>
                      </a:lnTo>
                      <a:lnTo>
                        <a:pt x="4157" y="4991"/>
                      </a:lnTo>
                      <a:lnTo>
                        <a:pt x="4349" y="5257"/>
                      </a:lnTo>
                      <a:lnTo>
                        <a:pt x="4487" y="5325"/>
                      </a:lnTo>
                      <a:lnTo>
                        <a:pt x="4641" y="5647"/>
                      </a:lnTo>
                      <a:lnTo>
                        <a:pt x="4620" y="5778"/>
                      </a:lnTo>
                      <a:lnTo>
                        <a:pt x="4726" y="6252"/>
                      </a:lnTo>
                      <a:lnTo>
                        <a:pt x="4854" y="6416"/>
                      </a:lnTo>
                      <a:lnTo>
                        <a:pt x="4898" y="6650"/>
                      </a:lnTo>
                      <a:lnTo>
                        <a:pt x="4991" y="6864"/>
                      </a:lnTo>
                      <a:lnTo>
                        <a:pt x="5065" y="6935"/>
                      </a:lnTo>
                      <a:lnTo>
                        <a:pt x="5083" y="7077"/>
                      </a:lnTo>
                      <a:lnTo>
                        <a:pt x="5257" y="7067"/>
                      </a:lnTo>
                      <a:lnTo>
                        <a:pt x="5550" y="7184"/>
                      </a:lnTo>
                      <a:lnTo>
                        <a:pt x="5791" y="7360"/>
                      </a:lnTo>
                      <a:lnTo>
                        <a:pt x="5935" y="7675"/>
                      </a:lnTo>
                      <a:lnTo>
                        <a:pt x="6069" y="7740"/>
                      </a:lnTo>
                      <a:cubicBezTo>
                        <a:pt x="6070" y="7767"/>
                        <a:pt x="6071" y="7794"/>
                        <a:pt x="6073" y="7821"/>
                      </a:cubicBezTo>
                      <a:lnTo>
                        <a:pt x="6227" y="7888"/>
                      </a:lnTo>
                      <a:lnTo>
                        <a:pt x="6131" y="8041"/>
                      </a:lnTo>
                      <a:lnTo>
                        <a:pt x="6159" y="8150"/>
                      </a:lnTo>
                      <a:lnTo>
                        <a:pt x="6224" y="8312"/>
                      </a:lnTo>
                      <a:lnTo>
                        <a:pt x="6547" y="8779"/>
                      </a:lnTo>
                      <a:lnTo>
                        <a:pt x="6275" y="8720"/>
                      </a:lnTo>
                      <a:lnTo>
                        <a:pt x="6071" y="8574"/>
                      </a:lnTo>
                      <a:lnTo>
                        <a:pt x="5712" y="8604"/>
                      </a:lnTo>
                      <a:lnTo>
                        <a:pt x="5702" y="8641"/>
                      </a:lnTo>
                      <a:lnTo>
                        <a:pt x="5844" y="8665"/>
                      </a:lnTo>
                      <a:lnTo>
                        <a:pt x="6053" y="8628"/>
                      </a:lnTo>
                      <a:lnTo>
                        <a:pt x="6398" y="8878"/>
                      </a:lnTo>
                      <a:lnTo>
                        <a:pt x="6655" y="9098"/>
                      </a:lnTo>
                      <a:lnTo>
                        <a:pt x="6813" y="9476"/>
                      </a:lnTo>
                      <a:lnTo>
                        <a:pt x="6797" y="9675"/>
                      </a:lnTo>
                      <a:lnTo>
                        <a:pt x="6630" y="9819"/>
                      </a:lnTo>
                      <a:lnTo>
                        <a:pt x="6487" y="10012"/>
                      </a:lnTo>
                      <a:lnTo>
                        <a:pt x="6628" y="10021"/>
                      </a:lnTo>
                      <a:lnTo>
                        <a:pt x="6771" y="10163"/>
                      </a:lnTo>
                      <a:lnTo>
                        <a:pt x="6913" y="10185"/>
                      </a:lnTo>
                      <a:lnTo>
                        <a:pt x="6983" y="10021"/>
                      </a:lnTo>
                      <a:lnTo>
                        <a:pt x="7045" y="9852"/>
                      </a:lnTo>
                      <a:lnTo>
                        <a:pt x="7474" y="9842"/>
                      </a:lnTo>
                      <a:lnTo>
                        <a:pt x="7560" y="9810"/>
                      </a:lnTo>
                      <a:lnTo>
                        <a:pt x="7906" y="9908"/>
                      </a:lnTo>
                      <a:lnTo>
                        <a:pt x="8285" y="10157"/>
                      </a:lnTo>
                      <a:lnTo>
                        <a:pt x="8372" y="10382"/>
                      </a:lnTo>
                      <a:lnTo>
                        <a:pt x="8426" y="10685"/>
                      </a:lnTo>
                      <a:lnTo>
                        <a:pt x="8293" y="11068"/>
                      </a:lnTo>
                      <a:cubicBezTo>
                        <a:pt x="8291" y="11153"/>
                        <a:pt x="8289" y="11239"/>
                        <a:pt x="8286" y="11324"/>
                      </a:cubicBezTo>
                      <a:lnTo>
                        <a:pt x="8112" y="11471"/>
                      </a:lnTo>
                      <a:lnTo>
                        <a:pt x="8030" y="11595"/>
                      </a:lnTo>
                      <a:lnTo>
                        <a:pt x="7906" y="11492"/>
                      </a:lnTo>
                      <a:lnTo>
                        <a:pt x="7925" y="11574"/>
                      </a:lnTo>
                      <a:cubicBezTo>
                        <a:pt x="7925" y="11610"/>
                        <a:pt x="7926" y="11646"/>
                        <a:pt x="7927" y="11683"/>
                      </a:cubicBezTo>
                      <a:lnTo>
                        <a:pt x="7996" y="11777"/>
                      </a:lnTo>
                      <a:lnTo>
                        <a:pt x="7779" y="11920"/>
                      </a:lnTo>
                      <a:lnTo>
                        <a:pt x="7660" y="11830"/>
                      </a:lnTo>
                      <a:lnTo>
                        <a:pt x="7600" y="11857"/>
                      </a:lnTo>
                      <a:lnTo>
                        <a:pt x="7548" y="11962"/>
                      </a:lnTo>
                      <a:lnTo>
                        <a:pt x="7415" y="12036"/>
                      </a:lnTo>
                      <a:lnTo>
                        <a:pt x="7595" y="12005"/>
                      </a:lnTo>
                      <a:lnTo>
                        <a:pt x="7648" y="12117"/>
                      </a:lnTo>
                      <a:lnTo>
                        <a:pt x="7587" y="12291"/>
                      </a:lnTo>
                      <a:lnTo>
                        <a:pt x="7462" y="12355"/>
                      </a:lnTo>
                      <a:lnTo>
                        <a:pt x="7189" y="12387"/>
                      </a:lnTo>
                      <a:lnTo>
                        <a:pt x="7149" y="12498"/>
                      </a:lnTo>
                      <a:lnTo>
                        <a:pt x="7383" y="12460"/>
                      </a:lnTo>
                      <a:lnTo>
                        <a:pt x="7400" y="12514"/>
                      </a:lnTo>
                      <a:lnTo>
                        <a:pt x="7273" y="12621"/>
                      </a:lnTo>
                      <a:lnTo>
                        <a:pt x="7429" y="12611"/>
                      </a:lnTo>
                      <a:lnTo>
                        <a:pt x="7566" y="12698"/>
                      </a:lnTo>
                      <a:lnTo>
                        <a:pt x="7688" y="12685"/>
                      </a:lnTo>
                      <a:lnTo>
                        <a:pt x="7904" y="12584"/>
                      </a:lnTo>
                      <a:lnTo>
                        <a:pt x="8178" y="12540"/>
                      </a:lnTo>
                      <a:lnTo>
                        <a:pt x="8267" y="12598"/>
                      </a:lnTo>
                      <a:lnTo>
                        <a:pt x="8194" y="12725"/>
                      </a:lnTo>
                      <a:lnTo>
                        <a:pt x="8219" y="12898"/>
                      </a:lnTo>
                      <a:lnTo>
                        <a:pt x="8189" y="13015"/>
                      </a:lnTo>
                      <a:lnTo>
                        <a:pt x="7893" y="13144"/>
                      </a:lnTo>
                      <a:lnTo>
                        <a:pt x="7793" y="13265"/>
                      </a:lnTo>
                      <a:lnTo>
                        <a:pt x="7772" y="13429"/>
                      </a:lnTo>
                      <a:lnTo>
                        <a:pt x="7542" y="13436"/>
                      </a:lnTo>
                      <a:lnTo>
                        <a:pt x="7421" y="13542"/>
                      </a:lnTo>
                      <a:lnTo>
                        <a:pt x="7122" y="13664"/>
                      </a:lnTo>
                      <a:lnTo>
                        <a:pt x="6954" y="13792"/>
                      </a:lnTo>
                      <a:lnTo>
                        <a:pt x="6621" y="13724"/>
                      </a:lnTo>
                      <a:lnTo>
                        <a:pt x="6479" y="13702"/>
                      </a:lnTo>
                      <a:lnTo>
                        <a:pt x="6315" y="13690"/>
                      </a:lnTo>
                      <a:lnTo>
                        <a:pt x="5886" y="13809"/>
                      </a:lnTo>
                      <a:lnTo>
                        <a:pt x="5841" y="13877"/>
                      </a:lnTo>
                      <a:lnTo>
                        <a:pt x="5725" y="13834"/>
                      </a:lnTo>
                      <a:lnTo>
                        <a:pt x="5696" y="13716"/>
                      </a:lnTo>
                      <a:lnTo>
                        <a:pt x="5593" y="13714"/>
                      </a:lnTo>
                      <a:lnTo>
                        <a:pt x="5503" y="13809"/>
                      </a:lnTo>
                      <a:lnTo>
                        <a:pt x="5488" y="13721"/>
                      </a:lnTo>
                      <a:lnTo>
                        <a:pt x="5447" y="13745"/>
                      </a:lnTo>
                      <a:lnTo>
                        <a:pt x="5406" y="13819"/>
                      </a:lnTo>
                      <a:lnTo>
                        <a:pt x="5339" y="13766"/>
                      </a:lnTo>
                      <a:lnTo>
                        <a:pt x="5155" y="13614"/>
                      </a:lnTo>
                      <a:lnTo>
                        <a:pt x="5116" y="13637"/>
                      </a:lnTo>
                      <a:lnTo>
                        <a:pt x="5237" y="13780"/>
                      </a:lnTo>
                      <a:lnTo>
                        <a:pt x="5063" y="13875"/>
                      </a:lnTo>
                      <a:lnTo>
                        <a:pt x="4954" y="13969"/>
                      </a:lnTo>
                      <a:lnTo>
                        <a:pt x="4609" y="13982"/>
                      </a:lnTo>
                      <a:lnTo>
                        <a:pt x="4575" y="14009"/>
                      </a:lnTo>
                      <a:lnTo>
                        <a:pt x="4422" y="13978"/>
                      </a:lnTo>
                      <a:lnTo>
                        <a:pt x="4436" y="14024"/>
                      </a:lnTo>
                      <a:lnTo>
                        <a:pt x="4554" y="14074"/>
                      </a:lnTo>
                      <a:lnTo>
                        <a:pt x="4565" y="14141"/>
                      </a:lnTo>
                      <a:lnTo>
                        <a:pt x="4477" y="14207"/>
                      </a:lnTo>
                      <a:lnTo>
                        <a:pt x="4132" y="14136"/>
                      </a:lnTo>
                      <a:lnTo>
                        <a:pt x="4034" y="14149"/>
                      </a:lnTo>
                      <a:lnTo>
                        <a:pt x="3998" y="14218"/>
                      </a:lnTo>
                      <a:lnTo>
                        <a:pt x="4032" y="14294"/>
                      </a:lnTo>
                      <a:lnTo>
                        <a:pt x="4012" y="14321"/>
                      </a:lnTo>
                      <a:lnTo>
                        <a:pt x="3763" y="14075"/>
                      </a:lnTo>
                      <a:lnTo>
                        <a:pt x="3456" y="13990"/>
                      </a:lnTo>
                      <a:lnTo>
                        <a:pt x="3335" y="14059"/>
                      </a:lnTo>
                      <a:lnTo>
                        <a:pt x="3221" y="14035"/>
                      </a:lnTo>
                      <a:lnTo>
                        <a:pt x="3093" y="14119"/>
                      </a:lnTo>
                      <a:lnTo>
                        <a:pt x="2960" y="14189"/>
                      </a:lnTo>
                      <a:lnTo>
                        <a:pt x="2852" y="14156"/>
                      </a:lnTo>
                      <a:lnTo>
                        <a:pt x="2839" y="14272"/>
                      </a:lnTo>
                      <a:lnTo>
                        <a:pt x="2785" y="14365"/>
                      </a:lnTo>
                      <a:lnTo>
                        <a:pt x="2826" y="14446"/>
                      </a:lnTo>
                      <a:lnTo>
                        <a:pt x="2769" y="14532"/>
                      </a:lnTo>
                      <a:lnTo>
                        <a:pt x="2799" y="14616"/>
                      </a:lnTo>
                      <a:lnTo>
                        <a:pt x="2668" y="14737"/>
                      </a:lnTo>
                      <a:lnTo>
                        <a:pt x="2629" y="14914"/>
                      </a:lnTo>
                      <a:lnTo>
                        <a:pt x="2455" y="14904"/>
                      </a:lnTo>
                      <a:lnTo>
                        <a:pt x="2392" y="14795"/>
                      </a:lnTo>
                      <a:lnTo>
                        <a:pt x="2293" y="14732"/>
                      </a:lnTo>
                      <a:lnTo>
                        <a:pt x="2138" y="14748"/>
                      </a:lnTo>
                      <a:lnTo>
                        <a:pt x="2019" y="14520"/>
                      </a:lnTo>
                      <a:lnTo>
                        <a:pt x="1927" y="14602"/>
                      </a:lnTo>
                      <a:lnTo>
                        <a:pt x="2028" y="14629"/>
                      </a:lnTo>
                      <a:lnTo>
                        <a:pt x="2043" y="14707"/>
                      </a:lnTo>
                      <a:lnTo>
                        <a:pt x="1848" y="14656"/>
                      </a:lnTo>
                      <a:lnTo>
                        <a:pt x="1677" y="14731"/>
                      </a:lnTo>
                      <a:lnTo>
                        <a:pt x="1505" y="14758"/>
                      </a:lnTo>
                      <a:lnTo>
                        <a:pt x="1421" y="14732"/>
                      </a:lnTo>
                      <a:lnTo>
                        <a:pt x="1371" y="14808"/>
                      </a:lnTo>
                      <a:cubicBezTo>
                        <a:pt x="1370" y="14831"/>
                        <a:pt x="1369" y="14853"/>
                        <a:pt x="1368" y="14876"/>
                      </a:cubicBezTo>
                      <a:lnTo>
                        <a:pt x="1119" y="15013"/>
                      </a:lnTo>
                      <a:lnTo>
                        <a:pt x="1059" y="14972"/>
                      </a:lnTo>
                      <a:lnTo>
                        <a:pt x="1015" y="15115"/>
                      </a:lnTo>
                      <a:lnTo>
                        <a:pt x="1025" y="15204"/>
                      </a:lnTo>
                      <a:lnTo>
                        <a:pt x="1041" y="15262"/>
                      </a:lnTo>
                      <a:lnTo>
                        <a:pt x="956" y="15310"/>
                      </a:lnTo>
                      <a:lnTo>
                        <a:pt x="924" y="15336"/>
                      </a:lnTo>
                      <a:lnTo>
                        <a:pt x="857" y="15352"/>
                      </a:lnTo>
                      <a:lnTo>
                        <a:pt x="819" y="15214"/>
                      </a:lnTo>
                      <a:lnTo>
                        <a:pt x="777" y="15140"/>
                      </a:lnTo>
                      <a:lnTo>
                        <a:pt x="626" y="15074"/>
                      </a:lnTo>
                      <a:lnTo>
                        <a:pt x="558" y="15064"/>
                      </a:lnTo>
                      <a:lnTo>
                        <a:pt x="516" y="15106"/>
                      </a:lnTo>
                      <a:lnTo>
                        <a:pt x="493" y="15164"/>
                      </a:lnTo>
                      <a:lnTo>
                        <a:pt x="414" y="15223"/>
                      </a:lnTo>
                      <a:lnTo>
                        <a:pt x="333" y="15186"/>
                      </a:lnTo>
                      <a:lnTo>
                        <a:pt x="332" y="15127"/>
                      </a:lnTo>
                      <a:lnTo>
                        <a:pt x="315" y="15059"/>
                      </a:lnTo>
                      <a:lnTo>
                        <a:pt x="532" y="14914"/>
                      </a:lnTo>
                      <a:lnTo>
                        <a:pt x="647" y="14945"/>
                      </a:lnTo>
                      <a:lnTo>
                        <a:pt x="833" y="14827"/>
                      </a:lnTo>
                      <a:lnTo>
                        <a:pt x="952" y="14611"/>
                      </a:lnTo>
                      <a:lnTo>
                        <a:pt x="1057" y="14507"/>
                      </a:lnTo>
                      <a:lnTo>
                        <a:pt x="1136" y="14326"/>
                      </a:lnTo>
                      <a:lnTo>
                        <a:pt x="1226" y="14365"/>
                      </a:lnTo>
                      <a:lnTo>
                        <a:pt x="1230" y="14281"/>
                      </a:lnTo>
                      <a:lnTo>
                        <a:pt x="1360" y="14214"/>
                      </a:lnTo>
                      <a:lnTo>
                        <a:pt x="1410" y="14101"/>
                      </a:lnTo>
                      <a:lnTo>
                        <a:pt x="1566" y="13970"/>
                      </a:lnTo>
                      <a:lnTo>
                        <a:pt x="1621" y="13846"/>
                      </a:lnTo>
                      <a:lnTo>
                        <a:pt x="1621" y="13608"/>
                      </a:lnTo>
                      <a:lnTo>
                        <a:pt x="1674" y="13494"/>
                      </a:lnTo>
                      <a:lnTo>
                        <a:pt x="1843" y="13528"/>
                      </a:lnTo>
                      <a:lnTo>
                        <a:pt x="1969" y="13455"/>
                      </a:lnTo>
                      <a:lnTo>
                        <a:pt x="2003" y="13379"/>
                      </a:lnTo>
                      <a:lnTo>
                        <a:pt x="1969" y="13270"/>
                      </a:lnTo>
                      <a:lnTo>
                        <a:pt x="2021" y="13186"/>
                      </a:lnTo>
                      <a:lnTo>
                        <a:pt x="2343" y="13127"/>
                      </a:lnTo>
                      <a:lnTo>
                        <a:pt x="2534" y="13094"/>
                      </a:lnTo>
                      <a:lnTo>
                        <a:pt x="2587" y="13134"/>
                      </a:lnTo>
                      <a:lnTo>
                        <a:pt x="2778" y="13147"/>
                      </a:lnTo>
                      <a:lnTo>
                        <a:pt x="3009" y="13212"/>
                      </a:lnTo>
                      <a:lnTo>
                        <a:pt x="3124" y="13146"/>
                      </a:lnTo>
                      <a:lnTo>
                        <a:pt x="3294" y="13151"/>
                      </a:lnTo>
                      <a:lnTo>
                        <a:pt x="3323" y="13036"/>
                      </a:lnTo>
                      <a:lnTo>
                        <a:pt x="3336" y="12924"/>
                      </a:lnTo>
                      <a:lnTo>
                        <a:pt x="3446" y="12774"/>
                      </a:lnTo>
                      <a:lnTo>
                        <a:pt x="3694" y="12526"/>
                      </a:lnTo>
                      <a:lnTo>
                        <a:pt x="3862" y="12302"/>
                      </a:lnTo>
                      <a:lnTo>
                        <a:pt x="3887" y="12218"/>
                      </a:lnTo>
                      <a:lnTo>
                        <a:pt x="3717" y="12382"/>
                      </a:lnTo>
                      <a:lnTo>
                        <a:pt x="3415" y="12571"/>
                      </a:lnTo>
                      <a:lnTo>
                        <a:pt x="3283" y="12569"/>
                      </a:lnTo>
                      <a:lnTo>
                        <a:pt x="3141" y="12759"/>
                      </a:lnTo>
                      <a:lnTo>
                        <a:pt x="2917" y="12847"/>
                      </a:lnTo>
                      <a:lnTo>
                        <a:pt x="2745" y="12812"/>
                      </a:lnTo>
                      <a:lnTo>
                        <a:pt x="2616" y="12761"/>
                      </a:lnTo>
                      <a:lnTo>
                        <a:pt x="2480" y="12611"/>
                      </a:lnTo>
                      <a:lnTo>
                        <a:pt x="2437" y="12492"/>
                      </a:lnTo>
                      <a:lnTo>
                        <a:pt x="2363" y="12430"/>
                      </a:lnTo>
                      <a:lnTo>
                        <a:pt x="2215" y="12543"/>
                      </a:lnTo>
                      <a:lnTo>
                        <a:pt x="2096" y="12530"/>
                      </a:lnTo>
                      <a:lnTo>
                        <a:pt x="1961" y="12574"/>
                      </a:lnTo>
                      <a:lnTo>
                        <a:pt x="1901" y="12529"/>
                      </a:lnTo>
                      <a:lnTo>
                        <a:pt x="1923" y="12430"/>
                      </a:lnTo>
                      <a:lnTo>
                        <a:pt x="2158" y="12374"/>
                      </a:lnTo>
                      <a:lnTo>
                        <a:pt x="2094" y="12358"/>
                      </a:lnTo>
                      <a:lnTo>
                        <a:pt x="1847" y="12323"/>
                      </a:lnTo>
                      <a:lnTo>
                        <a:pt x="1808" y="12178"/>
                      </a:lnTo>
                      <a:lnTo>
                        <a:pt x="1500" y="12266"/>
                      </a:lnTo>
                      <a:lnTo>
                        <a:pt x="1435" y="12400"/>
                      </a:lnTo>
                      <a:lnTo>
                        <a:pt x="1282" y="12410"/>
                      </a:lnTo>
                      <a:lnTo>
                        <a:pt x="1183" y="12456"/>
                      </a:lnTo>
                      <a:lnTo>
                        <a:pt x="1027" y="12324"/>
                      </a:lnTo>
                      <a:lnTo>
                        <a:pt x="1210" y="12297"/>
                      </a:lnTo>
                      <a:lnTo>
                        <a:pt x="1294" y="12257"/>
                      </a:lnTo>
                      <a:lnTo>
                        <a:pt x="1294" y="12205"/>
                      </a:lnTo>
                      <a:lnTo>
                        <a:pt x="1262" y="12166"/>
                      </a:lnTo>
                      <a:lnTo>
                        <a:pt x="1200" y="12257"/>
                      </a:lnTo>
                      <a:lnTo>
                        <a:pt x="906" y="12266"/>
                      </a:lnTo>
                      <a:lnTo>
                        <a:pt x="899" y="12213"/>
                      </a:lnTo>
                      <a:lnTo>
                        <a:pt x="1025" y="12059"/>
                      </a:lnTo>
                      <a:lnTo>
                        <a:pt x="973" y="12001"/>
                      </a:lnTo>
                      <a:lnTo>
                        <a:pt x="840" y="11981"/>
                      </a:lnTo>
                      <a:lnTo>
                        <a:pt x="867" y="11883"/>
                      </a:lnTo>
                      <a:lnTo>
                        <a:pt x="978" y="11830"/>
                      </a:lnTo>
                      <a:lnTo>
                        <a:pt x="1063" y="11737"/>
                      </a:lnTo>
                      <a:lnTo>
                        <a:pt x="1196" y="11744"/>
                      </a:lnTo>
                      <a:lnTo>
                        <a:pt x="1319" y="11727"/>
                      </a:lnTo>
                      <a:lnTo>
                        <a:pt x="1421" y="11569"/>
                      </a:lnTo>
                      <a:lnTo>
                        <a:pt x="1856" y="11400"/>
                      </a:lnTo>
                      <a:lnTo>
                        <a:pt x="2006" y="11265"/>
                      </a:lnTo>
                      <a:lnTo>
                        <a:pt x="2068" y="11147"/>
                      </a:lnTo>
                      <a:lnTo>
                        <a:pt x="2173" y="10872"/>
                      </a:lnTo>
                      <a:lnTo>
                        <a:pt x="2121" y="10783"/>
                      </a:lnTo>
                      <a:lnTo>
                        <a:pt x="2072" y="10662"/>
                      </a:lnTo>
                      <a:lnTo>
                        <a:pt x="2165" y="10464"/>
                      </a:lnTo>
                      <a:lnTo>
                        <a:pt x="2065" y="10371"/>
                      </a:lnTo>
                      <a:lnTo>
                        <a:pt x="2080" y="10133"/>
                      </a:lnTo>
                      <a:lnTo>
                        <a:pt x="1867" y="10147"/>
                      </a:lnTo>
                      <a:lnTo>
                        <a:pt x="1717" y="10221"/>
                      </a:lnTo>
                      <a:lnTo>
                        <a:pt x="1711" y="10328"/>
                      </a:lnTo>
                      <a:lnTo>
                        <a:pt x="1677" y="10379"/>
                      </a:lnTo>
                      <a:lnTo>
                        <a:pt x="1566" y="10340"/>
                      </a:lnTo>
                      <a:lnTo>
                        <a:pt x="1450" y="10384"/>
                      </a:lnTo>
                      <a:lnTo>
                        <a:pt x="1395" y="10365"/>
                      </a:lnTo>
                      <a:lnTo>
                        <a:pt x="1485" y="10189"/>
                      </a:lnTo>
                      <a:lnTo>
                        <a:pt x="1622" y="10075"/>
                      </a:lnTo>
                      <a:lnTo>
                        <a:pt x="1743" y="10039"/>
                      </a:lnTo>
                      <a:lnTo>
                        <a:pt x="1828" y="9896"/>
                      </a:lnTo>
                      <a:lnTo>
                        <a:pt x="1888" y="9783"/>
                      </a:lnTo>
                      <a:lnTo>
                        <a:pt x="1954" y="9679"/>
                      </a:lnTo>
                      <a:lnTo>
                        <a:pt x="2085" y="9601"/>
                      </a:lnTo>
                      <a:lnTo>
                        <a:pt x="2265" y="9553"/>
                      </a:lnTo>
                      <a:lnTo>
                        <a:pt x="2361" y="9487"/>
                      </a:lnTo>
                      <a:lnTo>
                        <a:pt x="2389" y="9416"/>
                      </a:lnTo>
                      <a:lnTo>
                        <a:pt x="2517" y="9467"/>
                      </a:lnTo>
                      <a:lnTo>
                        <a:pt x="2654" y="9441"/>
                      </a:lnTo>
                      <a:lnTo>
                        <a:pt x="2746" y="9445"/>
                      </a:lnTo>
                      <a:lnTo>
                        <a:pt x="2959" y="9379"/>
                      </a:lnTo>
                      <a:lnTo>
                        <a:pt x="3074" y="9493"/>
                      </a:lnTo>
                      <a:lnTo>
                        <a:pt x="3201" y="9507"/>
                      </a:lnTo>
                      <a:lnTo>
                        <a:pt x="3098" y="9419"/>
                      </a:lnTo>
                      <a:lnTo>
                        <a:pt x="3058" y="9327"/>
                      </a:lnTo>
                      <a:lnTo>
                        <a:pt x="3100" y="9256"/>
                      </a:lnTo>
                      <a:lnTo>
                        <a:pt x="3166" y="9234"/>
                      </a:lnTo>
                      <a:lnTo>
                        <a:pt x="3256" y="9296"/>
                      </a:lnTo>
                      <a:lnTo>
                        <a:pt x="3312" y="9427"/>
                      </a:lnTo>
                      <a:lnTo>
                        <a:pt x="3399" y="9456"/>
                      </a:lnTo>
                      <a:lnTo>
                        <a:pt x="3476" y="9448"/>
                      </a:lnTo>
                      <a:lnTo>
                        <a:pt x="3554" y="9380"/>
                      </a:lnTo>
                      <a:lnTo>
                        <a:pt x="3432" y="9405"/>
                      </a:lnTo>
                      <a:lnTo>
                        <a:pt x="3356" y="9379"/>
                      </a:lnTo>
                      <a:lnTo>
                        <a:pt x="3296" y="9303"/>
                      </a:lnTo>
                      <a:lnTo>
                        <a:pt x="3150" y="9036"/>
                      </a:lnTo>
                      <a:lnTo>
                        <a:pt x="3153" y="8928"/>
                      </a:lnTo>
                      <a:lnTo>
                        <a:pt x="3245" y="8838"/>
                      </a:lnTo>
                      <a:lnTo>
                        <a:pt x="3340" y="8702"/>
                      </a:lnTo>
                      <a:lnTo>
                        <a:pt x="3214" y="8667"/>
                      </a:lnTo>
                      <a:lnTo>
                        <a:pt x="3195" y="8374"/>
                      </a:lnTo>
                      <a:lnTo>
                        <a:pt x="3425" y="8245"/>
                      </a:lnTo>
                      <a:lnTo>
                        <a:pt x="3328" y="8147"/>
                      </a:lnTo>
                      <a:lnTo>
                        <a:pt x="3431" y="8034"/>
                      </a:lnTo>
                      <a:lnTo>
                        <a:pt x="3348" y="7862"/>
                      </a:lnTo>
                      <a:lnTo>
                        <a:pt x="3243" y="7952"/>
                      </a:lnTo>
                      <a:lnTo>
                        <a:pt x="3193" y="7878"/>
                      </a:lnTo>
                      <a:lnTo>
                        <a:pt x="3116" y="8055"/>
                      </a:lnTo>
                      <a:lnTo>
                        <a:pt x="3071" y="8084"/>
                      </a:lnTo>
                      <a:lnTo>
                        <a:pt x="2995" y="8035"/>
                      </a:lnTo>
                      <a:cubicBezTo>
                        <a:pt x="2993" y="7960"/>
                        <a:pt x="2992" y="7885"/>
                        <a:pt x="2990" y="7810"/>
                      </a:cubicBezTo>
                      <a:lnTo>
                        <a:pt x="2953" y="7883"/>
                      </a:lnTo>
                      <a:lnTo>
                        <a:pt x="2879" y="7858"/>
                      </a:lnTo>
                      <a:lnTo>
                        <a:pt x="2832" y="7759"/>
                      </a:lnTo>
                      <a:lnTo>
                        <a:pt x="2823" y="7650"/>
                      </a:lnTo>
                      <a:lnTo>
                        <a:pt x="2610" y="7415"/>
                      </a:lnTo>
                      <a:lnTo>
                        <a:pt x="2570" y="7288"/>
                      </a:lnTo>
                      <a:lnTo>
                        <a:pt x="2667" y="7021"/>
                      </a:lnTo>
                      <a:lnTo>
                        <a:pt x="2756" y="6840"/>
                      </a:lnTo>
                      <a:lnTo>
                        <a:pt x="2823" y="6643"/>
                      </a:lnTo>
                      <a:lnTo>
                        <a:pt x="2888" y="6630"/>
                      </a:lnTo>
                      <a:lnTo>
                        <a:pt x="2902" y="6557"/>
                      </a:lnTo>
                      <a:lnTo>
                        <a:pt x="3105" y="6555"/>
                      </a:lnTo>
                      <a:lnTo>
                        <a:pt x="2733" y="6494"/>
                      </a:lnTo>
                      <a:lnTo>
                        <a:pt x="2640" y="6517"/>
                      </a:lnTo>
                      <a:lnTo>
                        <a:pt x="2593" y="6583"/>
                      </a:lnTo>
                      <a:lnTo>
                        <a:pt x="2622" y="6673"/>
                      </a:lnTo>
                      <a:lnTo>
                        <a:pt x="2377" y="6701"/>
                      </a:lnTo>
                      <a:lnTo>
                        <a:pt x="2294" y="6836"/>
                      </a:lnTo>
                      <a:lnTo>
                        <a:pt x="2187" y="6890"/>
                      </a:lnTo>
                      <a:lnTo>
                        <a:pt x="2145" y="6811"/>
                      </a:lnTo>
                      <a:lnTo>
                        <a:pt x="2033" y="6877"/>
                      </a:lnTo>
                      <a:lnTo>
                        <a:pt x="1981" y="6760"/>
                      </a:lnTo>
                      <a:lnTo>
                        <a:pt x="1919" y="6745"/>
                      </a:lnTo>
                      <a:lnTo>
                        <a:pt x="1788" y="6691"/>
                      </a:lnTo>
                      <a:lnTo>
                        <a:pt x="1782" y="6782"/>
                      </a:lnTo>
                      <a:lnTo>
                        <a:pt x="1841" y="6839"/>
                      </a:lnTo>
                      <a:lnTo>
                        <a:pt x="1830" y="6955"/>
                      </a:lnTo>
                      <a:lnTo>
                        <a:pt x="1764" y="7030"/>
                      </a:lnTo>
                      <a:lnTo>
                        <a:pt x="1545" y="6840"/>
                      </a:lnTo>
                      <a:lnTo>
                        <a:pt x="1411" y="6781"/>
                      </a:lnTo>
                      <a:lnTo>
                        <a:pt x="1331" y="6733"/>
                      </a:lnTo>
                      <a:lnTo>
                        <a:pt x="1267" y="6767"/>
                      </a:lnTo>
                      <a:lnTo>
                        <a:pt x="1229" y="6847"/>
                      </a:lnTo>
                      <a:lnTo>
                        <a:pt x="1307" y="7082"/>
                      </a:lnTo>
                      <a:lnTo>
                        <a:pt x="1250" y="7101"/>
                      </a:lnTo>
                      <a:lnTo>
                        <a:pt x="1157" y="6897"/>
                      </a:lnTo>
                      <a:lnTo>
                        <a:pt x="1003" y="6680"/>
                      </a:lnTo>
                      <a:lnTo>
                        <a:pt x="983" y="6562"/>
                      </a:lnTo>
                      <a:lnTo>
                        <a:pt x="1024" y="6456"/>
                      </a:lnTo>
                      <a:lnTo>
                        <a:pt x="1104" y="6515"/>
                      </a:lnTo>
                      <a:lnTo>
                        <a:pt x="1163" y="6654"/>
                      </a:lnTo>
                      <a:lnTo>
                        <a:pt x="1170" y="6456"/>
                      </a:lnTo>
                      <a:lnTo>
                        <a:pt x="1133" y="6322"/>
                      </a:lnTo>
                      <a:lnTo>
                        <a:pt x="1279" y="6119"/>
                      </a:lnTo>
                      <a:lnTo>
                        <a:pt x="1397" y="5808"/>
                      </a:lnTo>
                      <a:lnTo>
                        <a:pt x="1553" y="5625"/>
                      </a:lnTo>
                      <a:lnTo>
                        <a:pt x="1529" y="5545"/>
                      </a:lnTo>
                      <a:lnTo>
                        <a:pt x="1452" y="5398"/>
                      </a:lnTo>
                      <a:lnTo>
                        <a:pt x="1334" y="5317"/>
                      </a:lnTo>
                      <a:lnTo>
                        <a:pt x="1279" y="5231"/>
                      </a:lnTo>
                      <a:lnTo>
                        <a:pt x="1333" y="5110"/>
                      </a:lnTo>
                      <a:cubicBezTo>
                        <a:pt x="1332" y="5020"/>
                        <a:pt x="1330" y="4930"/>
                        <a:pt x="1329" y="4841"/>
                      </a:cubicBezTo>
                      <a:lnTo>
                        <a:pt x="1411" y="4801"/>
                      </a:lnTo>
                      <a:lnTo>
                        <a:pt x="1558" y="4844"/>
                      </a:lnTo>
                      <a:lnTo>
                        <a:pt x="1582" y="4807"/>
                      </a:lnTo>
                      <a:lnTo>
                        <a:pt x="1568" y="4762"/>
                      </a:lnTo>
                      <a:lnTo>
                        <a:pt x="1413" y="4661"/>
                      </a:lnTo>
                      <a:lnTo>
                        <a:pt x="1333" y="4682"/>
                      </a:lnTo>
                      <a:lnTo>
                        <a:pt x="1320" y="4579"/>
                      </a:lnTo>
                      <a:lnTo>
                        <a:pt x="1357" y="4448"/>
                      </a:lnTo>
                      <a:lnTo>
                        <a:pt x="1288" y="4514"/>
                      </a:lnTo>
                      <a:lnTo>
                        <a:pt x="1308" y="4686"/>
                      </a:lnTo>
                      <a:lnTo>
                        <a:pt x="1262" y="4765"/>
                      </a:lnTo>
                      <a:lnTo>
                        <a:pt x="1267" y="4847"/>
                      </a:lnTo>
                      <a:lnTo>
                        <a:pt x="1188" y="4960"/>
                      </a:lnTo>
                      <a:lnTo>
                        <a:pt x="1096" y="4743"/>
                      </a:lnTo>
                      <a:lnTo>
                        <a:pt x="1064" y="4833"/>
                      </a:lnTo>
                      <a:lnTo>
                        <a:pt x="975" y="4801"/>
                      </a:lnTo>
                      <a:lnTo>
                        <a:pt x="919" y="4952"/>
                      </a:lnTo>
                      <a:lnTo>
                        <a:pt x="843" y="4841"/>
                      </a:lnTo>
                      <a:lnTo>
                        <a:pt x="871" y="4709"/>
                      </a:lnTo>
                      <a:lnTo>
                        <a:pt x="1028" y="4464"/>
                      </a:lnTo>
                      <a:lnTo>
                        <a:pt x="958" y="4484"/>
                      </a:lnTo>
                      <a:lnTo>
                        <a:pt x="845" y="4688"/>
                      </a:lnTo>
                      <a:lnTo>
                        <a:pt x="748" y="4699"/>
                      </a:lnTo>
                      <a:lnTo>
                        <a:pt x="866" y="5091"/>
                      </a:lnTo>
                      <a:lnTo>
                        <a:pt x="719" y="5332"/>
                      </a:lnTo>
                      <a:lnTo>
                        <a:pt x="708" y="5498"/>
                      </a:lnTo>
                      <a:lnTo>
                        <a:pt x="632" y="5676"/>
                      </a:lnTo>
                      <a:lnTo>
                        <a:pt x="657" y="5809"/>
                      </a:lnTo>
                      <a:lnTo>
                        <a:pt x="618" y="5895"/>
                      </a:lnTo>
                      <a:lnTo>
                        <a:pt x="473" y="5955"/>
                      </a:lnTo>
                      <a:lnTo>
                        <a:pt x="370" y="5913"/>
                      </a:lnTo>
                      <a:lnTo>
                        <a:pt x="422" y="5709"/>
                      </a:lnTo>
                      <a:lnTo>
                        <a:pt x="463" y="5433"/>
                      </a:lnTo>
                      <a:lnTo>
                        <a:pt x="628" y="5123"/>
                      </a:lnTo>
                      <a:lnTo>
                        <a:pt x="510" y="5050"/>
                      </a:lnTo>
                      <a:lnTo>
                        <a:pt x="553" y="4923"/>
                      </a:lnTo>
                      <a:lnTo>
                        <a:pt x="502" y="4788"/>
                      </a:lnTo>
                      <a:lnTo>
                        <a:pt x="553" y="4628"/>
                      </a:lnTo>
                      <a:lnTo>
                        <a:pt x="661" y="4511"/>
                      </a:lnTo>
                      <a:lnTo>
                        <a:pt x="669" y="4424"/>
                      </a:lnTo>
                      <a:lnTo>
                        <a:pt x="592" y="4392"/>
                      </a:lnTo>
                      <a:lnTo>
                        <a:pt x="607" y="4147"/>
                      </a:lnTo>
                      <a:lnTo>
                        <a:pt x="685" y="4076"/>
                      </a:lnTo>
                      <a:lnTo>
                        <a:pt x="674" y="3994"/>
                      </a:lnTo>
                      <a:lnTo>
                        <a:pt x="774" y="3920"/>
                      </a:lnTo>
                      <a:lnTo>
                        <a:pt x="872" y="3944"/>
                      </a:lnTo>
                      <a:lnTo>
                        <a:pt x="970" y="3905"/>
                      </a:lnTo>
                      <a:lnTo>
                        <a:pt x="829" y="3878"/>
                      </a:lnTo>
                      <a:lnTo>
                        <a:pt x="752" y="3817"/>
                      </a:lnTo>
                      <a:lnTo>
                        <a:pt x="914" y="3773"/>
                      </a:lnTo>
                      <a:lnTo>
                        <a:pt x="803" y="3751"/>
                      </a:lnTo>
                      <a:lnTo>
                        <a:pt x="792" y="3682"/>
                      </a:lnTo>
                      <a:lnTo>
                        <a:pt x="932" y="3548"/>
                      </a:lnTo>
                      <a:lnTo>
                        <a:pt x="1004" y="3498"/>
                      </a:lnTo>
                      <a:lnTo>
                        <a:pt x="998" y="3437"/>
                      </a:lnTo>
                      <a:lnTo>
                        <a:pt x="1041" y="3303"/>
                      </a:lnTo>
                      <a:lnTo>
                        <a:pt x="681" y="3725"/>
                      </a:lnTo>
                      <a:lnTo>
                        <a:pt x="521" y="3785"/>
                      </a:lnTo>
                      <a:lnTo>
                        <a:pt x="449" y="3732"/>
                      </a:lnTo>
                      <a:lnTo>
                        <a:pt x="318" y="3693"/>
                      </a:lnTo>
                      <a:lnTo>
                        <a:pt x="252" y="3580"/>
                      </a:lnTo>
                      <a:lnTo>
                        <a:pt x="378" y="3579"/>
                      </a:lnTo>
                      <a:lnTo>
                        <a:pt x="410" y="3525"/>
                      </a:lnTo>
                      <a:lnTo>
                        <a:pt x="365" y="3487"/>
                      </a:lnTo>
                      <a:lnTo>
                        <a:pt x="75" y="3495"/>
                      </a:lnTo>
                      <a:lnTo>
                        <a:pt x="0" y="3419"/>
                      </a:lnTo>
                      <a:lnTo>
                        <a:pt x="259" y="3308"/>
                      </a:lnTo>
                      <a:lnTo>
                        <a:pt x="335" y="3363"/>
                      </a:lnTo>
                      <a:lnTo>
                        <a:pt x="436" y="3245"/>
                      </a:lnTo>
                      <a:lnTo>
                        <a:pt x="468" y="3157"/>
                      </a:lnTo>
                      <a:lnTo>
                        <a:pt x="433" y="3138"/>
                      </a:lnTo>
                      <a:lnTo>
                        <a:pt x="352" y="3128"/>
                      </a:lnTo>
                      <a:lnTo>
                        <a:pt x="378" y="3022"/>
                      </a:lnTo>
                      <a:lnTo>
                        <a:pt x="430" y="2915"/>
                      </a:lnTo>
                      <a:lnTo>
                        <a:pt x="523" y="2946"/>
                      </a:lnTo>
                      <a:lnTo>
                        <a:pt x="554" y="2914"/>
                      </a:lnTo>
                      <a:lnTo>
                        <a:pt x="473" y="2825"/>
                      </a:lnTo>
                      <a:lnTo>
                        <a:pt x="553" y="2733"/>
                      </a:lnTo>
                      <a:lnTo>
                        <a:pt x="747" y="2782"/>
                      </a:lnTo>
                      <a:lnTo>
                        <a:pt x="747" y="2742"/>
                      </a:lnTo>
                      <a:lnTo>
                        <a:pt x="561" y="2653"/>
                      </a:lnTo>
                      <a:lnTo>
                        <a:pt x="642" y="2495"/>
                      </a:lnTo>
                      <a:lnTo>
                        <a:pt x="726" y="2479"/>
                      </a:lnTo>
                      <a:cubicBezTo>
                        <a:pt x="725" y="2454"/>
                        <a:pt x="723" y="2429"/>
                        <a:pt x="722" y="2405"/>
                      </a:cubicBezTo>
                      <a:lnTo>
                        <a:pt x="647" y="2452"/>
                      </a:lnTo>
                      <a:lnTo>
                        <a:pt x="528" y="2424"/>
                      </a:lnTo>
                      <a:lnTo>
                        <a:pt x="562" y="2347"/>
                      </a:lnTo>
                      <a:lnTo>
                        <a:pt x="679" y="2325"/>
                      </a:lnTo>
                      <a:lnTo>
                        <a:pt x="761" y="2244"/>
                      </a:lnTo>
                      <a:lnTo>
                        <a:pt x="619" y="2254"/>
                      </a:lnTo>
                      <a:lnTo>
                        <a:pt x="502" y="2310"/>
                      </a:lnTo>
                      <a:lnTo>
                        <a:pt x="422" y="2297"/>
                      </a:lnTo>
                      <a:lnTo>
                        <a:pt x="434" y="2178"/>
                      </a:lnTo>
                      <a:lnTo>
                        <a:pt x="396" y="2049"/>
                      </a:lnTo>
                      <a:lnTo>
                        <a:pt x="447" y="1925"/>
                      </a:lnTo>
                      <a:lnTo>
                        <a:pt x="576" y="2035"/>
                      </a:lnTo>
                      <a:lnTo>
                        <a:pt x="708" y="1994"/>
                      </a:lnTo>
                      <a:lnTo>
                        <a:pt x="576" y="1949"/>
                      </a:lnTo>
                      <a:lnTo>
                        <a:pt x="444" y="1811"/>
                      </a:lnTo>
                      <a:lnTo>
                        <a:pt x="536" y="1687"/>
                      </a:lnTo>
                      <a:lnTo>
                        <a:pt x="468" y="1504"/>
                      </a:lnTo>
                      <a:lnTo>
                        <a:pt x="526" y="1410"/>
                      </a:lnTo>
                      <a:lnTo>
                        <a:pt x="640" y="1578"/>
                      </a:lnTo>
                      <a:lnTo>
                        <a:pt x="660" y="1553"/>
                      </a:lnTo>
                      <a:lnTo>
                        <a:pt x="628" y="1367"/>
                      </a:lnTo>
                      <a:lnTo>
                        <a:pt x="682" y="1359"/>
                      </a:lnTo>
                      <a:lnTo>
                        <a:pt x="739" y="1434"/>
                      </a:lnTo>
                      <a:lnTo>
                        <a:pt x="803" y="1368"/>
                      </a:lnTo>
                      <a:lnTo>
                        <a:pt x="892" y="1387"/>
                      </a:lnTo>
                      <a:lnTo>
                        <a:pt x="885" y="1309"/>
                      </a:lnTo>
                      <a:lnTo>
                        <a:pt x="1069" y="1347"/>
                      </a:lnTo>
                      <a:lnTo>
                        <a:pt x="972" y="1251"/>
                      </a:lnTo>
                      <a:lnTo>
                        <a:pt x="830" y="1151"/>
                      </a:lnTo>
                      <a:lnTo>
                        <a:pt x="805" y="1046"/>
                      </a:lnTo>
                      <a:lnTo>
                        <a:pt x="937" y="1057"/>
                      </a:lnTo>
                      <a:lnTo>
                        <a:pt x="972" y="938"/>
                      </a:lnTo>
                      <a:lnTo>
                        <a:pt x="867" y="761"/>
                      </a:lnTo>
                      <a:lnTo>
                        <a:pt x="898" y="715"/>
                      </a:lnTo>
                      <a:lnTo>
                        <a:pt x="965" y="753"/>
                      </a:lnTo>
                      <a:lnTo>
                        <a:pt x="1115" y="708"/>
                      </a:lnTo>
                      <a:lnTo>
                        <a:pt x="1262" y="781"/>
                      </a:lnTo>
                      <a:cubicBezTo>
                        <a:pt x="1263" y="762"/>
                        <a:pt x="1264" y="743"/>
                        <a:pt x="1265" y="723"/>
                      </a:cubicBezTo>
                      <a:lnTo>
                        <a:pt x="1118" y="641"/>
                      </a:lnTo>
                      <a:lnTo>
                        <a:pt x="1078" y="499"/>
                      </a:lnTo>
                      <a:lnTo>
                        <a:pt x="1155" y="471"/>
                      </a:lnTo>
                      <a:lnTo>
                        <a:pt x="1186" y="383"/>
                      </a:lnTo>
                      <a:lnTo>
                        <a:pt x="1120" y="278"/>
                      </a:lnTo>
                      <a:lnTo>
                        <a:pt x="1199" y="236"/>
                      </a:lnTo>
                      <a:lnTo>
                        <a:pt x="1263" y="80"/>
                      </a:lnTo>
                      <a:lnTo>
                        <a:pt x="1384" y="101"/>
                      </a:lnTo>
                      <a:lnTo>
                        <a:pt x="1412" y="186"/>
                      </a:lnTo>
                      <a:lnTo>
                        <a:pt x="1516" y="182"/>
                      </a:lnTo>
                      <a:lnTo>
                        <a:pt x="1486" y="343"/>
                      </a:lnTo>
                      <a:lnTo>
                        <a:pt x="1515" y="352"/>
                      </a:lnTo>
                      <a:lnTo>
                        <a:pt x="1630" y="169"/>
                      </a:lnTo>
                      <a:lnTo>
                        <a:pt x="1728" y="212"/>
                      </a:lnTo>
                      <a:lnTo>
                        <a:pt x="1712" y="354"/>
                      </a:lnTo>
                      <a:lnTo>
                        <a:pt x="1844" y="233"/>
                      </a:lnTo>
                      <a:lnTo>
                        <a:pt x="1915" y="261"/>
                      </a:lnTo>
                      <a:lnTo>
                        <a:pt x="2107" y="129"/>
                      </a:lnTo>
                      <a:lnTo>
                        <a:pt x="2204" y="186"/>
                      </a:lnTo>
                      <a:lnTo>
                        <a:pt x="2344" y="180"/>
                      </a:lnTo>
                      <a:lnTo>
                        <a:pt x="2542" y="55"/>
                      </a:lnTo>
                      <a:lnTo>
                        <a:pt x="2600" y="120"/>
                      </a:lnTo>
                      <a:lnTo>
                        <a:pt x="2730" y="93"/>
                      </a:lnTo>
                      <a:lnTo>
                        <a:pt x="2688" y="22"/>
                      </a:lnTo>
                      <a:lnTo>
                        <a:pt x="2741" y="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05" name="Freeform 31">
                  <a:extLst>
                    <a:ext uri="{FF2B5EF4-FFF2-40B4-BE49-F238E27FC236}">
                      <a16:creationId xmlns:a16="http://schemas.microsoft.com/office/drawing/2014/main" xmlns="" id="{F96BA7EF-0309-4C45-A635-2D18F2C0AC9B}"/>
                    </a:ext>
                  </a:extLst>
                </p:cNvPr>
                <p:cNvSpPr>
                  <a:spLocks/>
                </p:cNvSpPr>
                <p:nvPr/>
              </p:nvSpPr>
              <p:spPr bwMode="auto">
                <a:xfrm>
                  <a:off x="1403350" y="3348038"/>
                  <a:ext cx="895350" cy="695325"/>
                </a:xfrm>
                <a:custGeom>
                  <a:avLst/>
                  <a:gdLst>
                    <a:gd name="T0" fmla="*/ 2147483647 w 3208"/>
                    <a:gd name="T1" fmla="*/ 2147483647 h 2491"/>
                    <a:gd name="T2" fmla="*/ 2147483647 w 3208"/>
                    <a:gd name="T3" fmla="*/ 2147483647 h 2491"/>
                    <a:gd name="T4" fmla="*/ 2147483647 w 3208"/>
                    <a:gd name="T5" fmla="*/ 2147483647 h 2491"/>
                    <a:gd name="T6" fmla="*/ 2147483647 w 3208"/>
                    <a:gd name="T7" fmla="*/ 2147483647 h 2491"/>
                    <a:gd name="T8" fmla="*/ 2147483647 w 3208"/>
                    <a:gd name="T9" fmla="*/ 2147483647 h 2491"/>
                    <a:gd name="T10" fmla="*/ 2147483647 w 3208"/>
                    <a:gd name="T11" fmla="*/ 2147483647 h 2491"/>
                    <a:gd name="T12" fmla="*/ 2147483647 w 3208"/>
                    <a:gd name="T13" fmla="*/ 2147483647 h 2491"/>
                    <a:gd name="T14" fmla="*/ 2147483647 w 3208"/>
                    <a:gd name="T15" fmla="*/ 2147483647 h 2491"/>
                    <a:gd name="T16" fmla="*/ 2147483647 w 3208"/>
                    <a:gd name="T17" fmla="*/ 2147483647 h 2491"/>
                    <a:gd name="T18" fmla="*/ 2147483647 w 3208"/>
                    <a:gd name="T19" fmla="*/ 2147483647 h 2491"/>
                    <a:gd name="T20" fmla="*/ 2147483647 w 3208"/>
                    <a:gd name="T21" fmla="*/ 2147483647 h 2491"/>
                    <a:gd name="T22" fmla="*/ 2147483647 w 3208"/>
                    <a:gd name="T23" fmla="*/ 2147483647 h 2491"/>
                    <a:gd name="T24" fmla="*/ 2147483647 w 3208"/>
                    <a:gd name="T25" fmla="*/ 2147483647 h 2491"/>
                    <a:gd name="T26" fmla="*/ 2147483647 w 3208"/>
                    <a:gd name="T27" fmla="*/ 2147483647 h 2491"/>
                    <a:gd name="T28" fmla="*/ 2147483647 w 3208"/>
                    <a:gd name="T29" fmla="*/ 2147483647 h 2491"/>
                    <a:gd name="T30" fmla="*/ 2147483647 w 3208"/>
                    <a:gd name="T31" fmla="*/ 2147483647 h 2491"/>
                    <a:gd name="T32" fmla="*/ 2147483647 w 3208"/>
                    <a:gd name="T33" fmla="*/ 2147483647 h 2491"/>
                    <a:gd name="T34" fmla="*/ 2147483647 w 3208"/>
                    <a:gd name="T35" fmla="*/ 2147483647 h 2491"/>
                    <a:gd name="T36" fmla="*/ 2147483647 w 3208"/>
                    <a:gd name="T37" fmla="*/ 2147483647 h 2491"/>
                    <a:gd name="T38" fmla="*/ 2147483647 w 3208"/>
                    <a:gd name="T39" fmla="*/ 2147483647 h 2491"/>
                    <a:gd name="T40" fmla="*/ 2147483647 w 3208"/>
                    <a:gd name="T41" fmla="*/ 2147483647 h 2491"/>
                    <a:gd name="T42" fmla="*/ 2147483647 w 3208"/>
                    <a:gd name="T43" fmla="*/ 2147483647 h 2491"/>
                    <a:gd name="T44" fmla="*/ 2147483647 w 3208"/>
                    <a:gd name="T45" fmla="*/ 2147483647 h 2491"/>
                    <a:gd name="T46" fmla="*/ 2147483647 w 3208"/>
                    <a:gd name="T47" fmla="*/ 2147483647 h 2491"/>
                    <a:gd name="T48" fmla="*/ 2147483647 w 3208"/>
                    <a:gd name="T49" fmla="*/ 2147483647 h 2491"/>
                    <a:gd name="T50" fmla="*/ 2147483647 w 3208"/>
                    <a:gd name="T51" fmla="*/ 2147483647 h 2491"/>
                    <a:gd name="T52" fmla="*/ 2147483647 w 3208"/>
                    <a:gd name="T53" fmla="*/ 2147483647 h 2491"/>
                    <a:gd name="T54" fmla="*/ 2147483647 w 3208"/>
                    <a:gd name="T55" fmla="*/ 2147483647 h 2491"/>
                    <a:gd name="T56" fmla="*/ 2147483647 w 3208"/>
                    <a:gd name="T57" fmla="*/ 2147483647 h 2491"/>
                    <a:gd name="T58" fmla="*/ 2147483647 w 3208"/>
                    <a:gd name="T59" fmla="*/ 2147483647 h 2491"/>
                    <a:gd name="T60" fmla="*/ 2147483647 w 3208"/>
                    <a:gd name="T61" fmla="*/ 2147483647 h 2491"/>
                    <a:gd name="T62" fmla="*/ 2147483647 w 3208"/>
                    <a:gd name="T63" fmla="*/ 2147483647 h 2491"/>
                    <a:gd name="T64" fmla="*/ 2147483647 w 3208"/>
                    <a:gd name="T65" fmla="*/ 2147483647 h 2491"/>
                    <a:gd name="T66" fmla="*/ 2147483647 w 3208"/>
                    <a:gd name="T67" fmla="*/ 2147483647 h 2491"/>
                    <a:gd name="T68" fmla="*/ 2147483647 w 3208"/>
                    <a:gd name="T69" fmla="*/ 2147483647 h 2491"/>
                    <a:gd name="T70" fmla="*/ 2147483647 w 3208"/>
                    <a:gd name="T71" fmla="*/ 2147483647 h 2491"/>
                    <a:gd name="T72" fmla="*/ 2147483647 w 3208"/>
                    <a:gd name="T73" fmla="*/ 2147483647 h 2491"/>
                    <a:gd name="T74" fmla="*/ 2147483647 w 3208"/>
                    <a:gd name="T75" fmla="*/ 2147483647 h 2491"/>
                    <a:gd name="T76" fmla="*/ 2147483647 w 3208"/>
                    <a:gd name="T77" fmla="*/ 2147483647 h 2491"/>
                    <a:gd name="T78" fmla="*/ 2147483647 w 3208"/>
                    <a:gd name="T79" fmla="*/ 2147483647 h 2491"/>
                    <a:gd name="T80" fmla="*/ 2147483647 w 3208"/>
                    <a:gd name="T81" fmla="*/ 2147483647 h 2491"/>
                    <a:gd name="T82" fmla="*/ 2147483647 w 3208"/>
                    <a:gd name="T83" fmla="*/ 2147483647 h 2491"/>
                    <a:gd name="T84" fmla="*/ 2147483647 w 3208"/>
                    <a:gd name="T85" fmla="*/ 2147483647 h 2491"/>
                    <a:gd name="T86" fmla="*/ 2147483647 w 3208"/>
                    <a:gd name="T87" fmla="*/ 2147483647 h 2491"/>
                    <a:gd name="T88" fmla="*/ 2147483647 w 3208"/>
                    <a:gd name="T89" fmla="*/ 2147483647 h 2491"/>
                    <a:gd name="T90" fmla="*/ 2147483647 w 3208"/>
                    <a:gd name="T91" fmla="*/ 2147483647 h 2491"/>
                    <a:gd name="T92" fmla="*/ 2147483647 w 3208"/>
                    <a:gd name="T93" fmla="*/ 2147483647 h 2491"/>
                    <a:gd name="T94" fmla="*/ 2147483647 w 3208"/>
                    <a:gd name="T95" fmla="*/ 2147483647 h 2491"/>
                    <a:gd name="T96" fmla="*/ 2147483647 w 3208"/>
                    <a:gd name="T97" fmla="*/ 2147483647 h 2491"/>
                    <a:gd name="T98" fmla="*/ 2147483647 w 3208"/>
                    <a:gd name="T99" fmla="*/ 2147483647 h 2491"/>
                    <a:gd name="T100" fmla="*/ 0 w 3208"/>
                    <a:gd name="T101" fmla="*/ 2147483647 h 2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08"/>
                    <a:gd name="T154" fmla="*/ 0 h 2491"/>
                    <a:gd name="T155" fmla="*/ 3208 w 3208"/>
                    <a:gd name="T156" fmla="*/ 2491 h 2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08" h="2491">
                      <a:moveTo>
                        <a:pt x="0" y="1627"/>
                      </a:moveTo>
                      <a:lnTo>
                        <a:pt x="135" y="1756"/>
                      </a:lnTo>
                      <a:lnTo>
                        <a:pt x="297" y="1887"/>
                      </a:lnTo>
                      <a:lnTo>
                        <a:pt x="294" y="2040"/>
                      </a:lnTo>
                      <a:lnTo>
                        <a:pt x="379" y="2067"/>
                      </a:lnTo>
                      <a:lnTo>
                        <a:pt x="492" y="2067"/>
                      </a:lnTo>
                      <a:lnTo>
                        <a:pt x="676" y="2247"/>
                      </a:lnTo>
                      <a:lnTo>
                        <a:pt x="736" y="2155"/>
                      </a:lnTo>
                      <a:lnTo>
                        <a:pt x="615" y="1951"/>
                      </a:lnTo>
                      <a:lnTo>
                        <a:pt x="688" y="1929"/>
                      </a:lnTo>
                      <a:lnTo>
                        <a:pt x="829" y="2172"/>
                      </a:lnTo>
                      <a:lnTo>
                        <a:pt x="843" y="2245"/>
                      </a:lnTo>
                      <a:lnTo>
                        <a:pt x="913" y="2241"/>
                      </a:lnTo>
                      <a:lnTo>
                        <a:pt x="925" y="2163"/>
                      </a:lnTo>
                      <a:lnTo>
                        <a:pt x="957" y="2155"/>
                      </a:lnTo>
                      <a:lnTo>
                        <a:pt x="993" y="2217"/>
                      </a:lnTo>
                      <a:lnTo>
                        <a:pt x="1033" y="2214"/>
                      </a:lnTo>
                      <a:lnTo>
                        <a:pt x="1030" y="2094"/>
                      </a:lnTo>
                      <a:lnTo>
                        <a:pt x="1167" y="2022"/>
                      </a:lnTo>
                      <a:lnTo>
                        <a:pt x="1077" y="1900"/>
                      </a:lnTo>
                      <a:lnTo>
                        <a:pt x="1099" y="1840"/>
                      </a:lnTo>
                      <a:lnTo>
                        <a:pt x="1213" y="1795"/>
                      </a:lnTo>
                      <a:lnTo>
                        <a:pt x="1291" y="1665"/>
                      </a:lnTo>
                      <a:lnTo>
                        <a:pt x="1392" y="1720"/>
                      </a:lnTo>
                      <a:lnTo>
                        <a:pt x="1468" y="1845"/>
                      </a:lnTo>
                      <a:lnTo>
                        <a:pt x="1501" y="2008"/>
                      </a:lnTo>
                      <a:lnTo>
                        <a:pt x="1605" y="2155"/>
                      </a:lnTo>
                      <a:lnTo>
                        <a:pt x="1665" y="2139"/>
                      </a:lnTo>
                      <a:lnTo>
                        <a:pt x="1749" y="2146"/>
                      </a:lnTo>
                      <a:lnTo>
                        <a:pt x="1738" y="2245"/>
                      </a:lnTo>
                      <a:lnTo>
                        <a:pt x="1699" y="2379"/>
                      </a:lnTo>
                      <a:lnTo>
                        <a:pt x="1771" y="2458"/>
                      </a:lnTo>
                      <a:lnTo>
                        <a:pt x="1932" y="2380"/>
                      </a:lnTo>
                      <a:lnTo>
                        <a:pt x="1980" y="2425"/>
                      </a:lnTo>
                      <a:lnTo>
                        <a:pt x="2056" y="2409"/>
                      </a:lnTo>
                      <a:lnTo>
                        <a:pt x="2053" y="2313"/>
                      </a:lnTo>
                      <a:lnTo>
                        <a:pt x="2146" y="2338"/>
                      </a:lnTo>
                      <a:lnTo>
                        <a:pt x="2275" y="2365"/>
                      </a:lnTo>
                      <a:lnTo>
                        <a:pt x="2374" y="2424"/>
                      </a:lnTo>
                      <a:lnTo>
                        <a:pt x="2380" y="2491"/>
                      </a:lnTo>
                      <a:lnTo>
                        <a:pt x="2497" y="2465"/>
                      </a:lnTo>
                      <a:lnTo>
                        <a:pt x="2626" y="2353"/>
                      </a:lnTo>
                      <a:lnTo>
                        <a:pt x="2655" y="2178"/>
                      </a:lnTo>
                      <a:lnTo>
                        <a:pt x="2682" y="2095"/>
                      </a:lnTo>
                      <a:lnTo>
                        <a:pt x="2788" y="2055"/>
                      </a:lnTo>
                      <a:lnTo>
                        <a:pt x="2923" y="2101"/>
                      </a:lnTo>
                      <a:lnTo>
                        <a:pt x="3087" y="1900"/>
                      </a:lnTo>
                      <a:lnTo>
                        <a:pt x="3130" y="1773"/>
                      </a:lnTo>
                      <a:lnTo>
                        <a:pt x="3208" y="1602"/>
                      </a:lnTo>
                      <a:lnTo>
                        <a:pt x="3118" y="1353"/>
                      </a:lnTo>
                      <a:lnTo>
                        <a:pt x="3031" y="1206"/>
                      </a:lnTo>
                      <a:lnTo>
                        <a:pt x="2877" y="1180"/>
                      </a:lnTo>
                      <a:lnTo>
                        <a:pt x="2695" y="1284"/>
                      </a:lnTo>
                      <a:lnTo>
                        <a:pt x="2616" y="1317"/>
                      </a:lnTo>
                      <a:lnTo>
                        <a:pt x="2653" y="1254"/>
                      </a:lnTo>
                      <a:lnTo>
                        <a:pt x="2667" y="1099"/>
                      </a:lnTo>
                      <a:lnTo>
                        <a:pt x="2683" y="1147"/>
                      </a:lnTo>
                      <a:lnTo>
                        <a:pt x="2803" y="1104"/>
                      </a:lnTo>
                      <a:lnTo>
                        <a:pt x="2877" y="1102"/>
                      </a:lnTo>
                      <a:lnTo>
                        <a:pt x="2913" y="958"/>
                      </a:lnTo>
                      <a:lnTo>
                        <a:pt x="2832" y="808"/>
                      </a:lnTo>
                      <a:lnTo>
                        <a:pt x="2805" y="841"/>
                      </a:lnTo>
                      <a:lnTo>
                        <a:pt x="2808" y="913"/>
                      </a:lnTo>
                      <a:lnTo>
                        <a:pt x="2758" y="853"/>
                      </a:lnTo>
                      <a:lnTo>
                        <a:pt x="2764" y="790"/>
                      </a:lnTo>
                      <a:lnTo>
                        <a:pt x="2653" y="582"/>
                      </a:lnTo>
                      <a:lnTo>
                        <a:pt x="2578" y="553"/>
                      </a:lnTo>
                      <a:lnTo>
                        <a:pt x="2583" y="475"/>
                      </a:lnTo>
                      <a:lnTo>
                        <a:pt x="2544" y="405"/>
                      </a:lnTo>
                      <a:lnTo>
                        <a:pt x="2488" y="397"/>
                      </a:lnTo>
                      <a:lnTo>
                        <a:pt x="2473" y="328"/>
                      </a:lnTo>
                      <a:lnTo>
                        <a:pt x="2497" y="196"/>
                      </a:lnTo>
                      <a:lnTo>
                        <a:pt x="2367" y="54"/>
                      </a:lnTo>
                      <a:lnTo>
                        <a:pt x="2278" y="99"/>
                      </a:lnTo>
                      <a:lnTo>
                        <a:pt x="2055" y="0"/>
                      </a:lnTo>
                      <a:lnTo>
                        <a:pt x="1918" y="55"/>
                      </a:lnTo>
                      <a:lnTo>
                        <a:pt x="1588" y="172"/>
                      </a:lnTo>
                      <a:lnTo>
                        <a:pt x="1561" y="130"/>
                      </a:lnTo>
                      <a:lnTo>
                        <a:pt x="1410" y="103"/>
                      </a:lnTo>
                      <a:lnTo>
                        <a:pt x="1357" y="180"/>
                      </a:lnTo>
                      <a:lnTo>
                        <a:pt x="1216" y="369"/>
                      </a:lnTo>
                      <a:lnTo>
                        <a:pt x="1114" y="360"/>
                      </a:lnTo>
                      <a:lnTo>
                        <a:pt x="1075" y="310"/>
                      </a:lnTo>
                      <a:lnTo>
                        <a:pt x="912" y="423"/>
                      </a:lnTo>
                      <a:lnTo>
                        <a:pt x="886" y="538"/>
                      </a:lnTo>
                      <a:lnTo>
                        <a:pt x="826" y="585"/>
                      </a:lnTo>
                      <a:lnTo>
                        <a:pt x="840" y="729"/>
                      </a:lnTo>
                      <a:lnTo>
                        <a:pt x="717" y="852"/>
                      </a:lnTo>
                      <a:lnTo>
                        <a:pt x="747" y="952"/>
                      </a:lnTo>
                      <a:lnTo>
                        <a:pt x="744" y="997"/>
                      </a:lnTo>
                      <a:lnTo>
                        <a:pt x="616" y="960"/>
                      </a:lnTo>
                      <a:lnTo>
                        <a:pt x="480" y="1050"/>
                      </a:lnTo>
                      <a:lnTo>
                        <a:pt x="357" y="973"/>
                      </a:lnTo>
                      <a:lnTo>
                        <a:pt x="232" y="1105"/>
                      </a:lnTo>
                      <a:lnTo>
                        <a:pt x="436" y="1224"/>
                      </a:lnTo>
                      <a:lnTo>
                        <a:pt x="513" y="1198"/>
                      </a:lnTo>
                      <a:lnTo>
                        <a:pt x="538" y="1245"/>
                      </a:lnTo>
                      <a:lnTo>
                        <a:pt x="313" y="1359"/>
                      </a:lnTo>
                      <a:lnTo>
                        <a:pt x="162" y="1350"/>
                      </a:lnTo>
                      <a:lnTo>
                        <a:pt x="103" y="1440"/>
                      </a:lnTo>
                      <a:lnTo>
                        <a:pt x="11" y="1485"/>
                      </a:lnTo>
                      <a:lnTo>
                        <a:pt x="0" y="1627"/>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06" name="Freeform 95">
                  <a:extLst>
                    <a:ext uri="{FF2B5EF4-FFF2-40B4-BE49-F238E27FC236}">
                      <a16:creationId xmlns:a16="http://schemas.microsoft.com/office/drawing/2014/main" xmlns="" id="{D326A4CE-E263-4EC9-B919-6BF15EE229EE}"/>
                    </a:ext>
                  </a:extLst>
                </p:cNvPr>
                <p:cNvSpPr>
                  <a:spLocks/>
                </p:cNvSpPr>
                <p:nvPr/>
              </p:nvSpPr>
              <p:spPr bwMode="auto">
                <a:xfrm>
                  <a:off x="2560638" y="4365625"/>
                  <a:ext cx="171450" cy="163513"/>
                </a:xfrm>
                <a:custGeom>
                  <a:avLst/>
                  <a:gdLst>
                    <a:gd name="T0" fmla="*/ 2147483647 w 123"/>
                    <a:gd name="T1" fmla="*/ 2147483647 h 117"/>
                    <a:gd name="T2" fmla="*/ 2147483647 w 123"/>
                    <a:gd name="T3" fmla="*/ 2147483647 h 117"/>
                    <a:gd name="T4" fmla="*/ 2147483647 w 123"/>
                    <a:gd name="T5" fmla="*/ 0 h 117"/>
                    <a:gd name="T6" fmla="*/ 0 w 123"/>
                    <a:gd name="T7" fmla="*/ 2147483647 h 117"/>
                    <a:gd name="T8" fmla="*/ 2147483647 w 123"/>
                    <a:gd name="T9" fmla="*/ 2147483647 h 117"/>
                    <a:gd name="T10" fmla="*/ 2147483647 w 123"/>
                    <a:gd name="T11" fmla="*/ 2147483647 h 117"/>
                    <a:gd name="T12" fmla="*/ 2147483647 w 123"/>
                    <a:gd name="T13" fmla="*/ 2147483647 h 117"/>
                    <a:gd name="T14" fmla="*/ 2147483647 w 123"/>
                    <a:gd name="T15" fmla="*/ 2147483647 h 117"/>
                    <a:gd name="T16" fmla="*/ 2147483647 w 123"/>
                    <a:gd name="T17" fmla="*/ 2147483647 h 117"/>
                    <a:gd name="T18" fmla="*/ 2147483647 w 123"/>
                    <a:gd name="T19" fmla="*/ 2147483647 h 117"/>
                    <a:gd name="T20" fmla="*/ 2147483647 w 123"/>
                    <a:gd name="T21" fmla="*/ 2147483647 h 117"/>
                    <a:gd name="T22" fmla="*/ 2147483647 w 123"/>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17"/>
                    <a:gd name="T38" fmla="*/ 123 w 123"/>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17">
                      <a:moveTo>
                        <a:pt x="81" y="30"/>
                      </a:moveTo>
                      <a:lnTo>
                        <a:pt x="61" y="3"/>
                      </a:lnTo>
                      <a:lnTo>
                        <a:pt x="34" y="0"/>
                      </a:lnTo>
                      <a:lnTo>
                        <a:pt x="0" y="12"/>
                      </a:lnTo>
                      <a:lnTo>
                        <a:pt x="6" y="63"/>
                      </a:lnTo>
                      <a:lnTo>
                        <a:pt x="31" y="117"/>
                      </a:lnTo>
                      <a:lnTo>
                        <a:pt x="58" y="111"/>
                      </a:lnTo>
                      <a:lnTo>
                        <a:pt x="73" y="90"/>
                      </a:lnTo>
                      <a:lnTo>
                        <a:pt x="123" y="59"/>
                      </a:lnTo>
                      <a:lnTo>
                        <a:pt x="123" y="39"/>
                      </a:lnTo>
                      <a:lnTo>
                        <a:pt x="93" y="47"/>
                      </a:lnTo>
                      <a:lnTo>
                        <a:pt x="81" y="3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07" name="Freeform 96">
                  <a:extLst>
                    <a:ext uri="{FF2B5EF4-FFF2-40B4-BE49-F238E27FC236}">
                      <a16:creationId xmlns:a16="http://schemas.microsoft.com/office/drawing/2014/main" xmlns="" id="{0B7711C4-58A9-49C6-9455-9282DFEBF26E}"/>
                    </a:ext>
                  </a:extLst>
                </p:cNvPr>
                <p:cNvSpPr>
                  <a:spLocks/>
                </p:cNvSpPr>
                <p:nvPr/>
              </p:nvSpPr>
              <p:spPr bwMode="auto">
                <a:xfrm>
                  <a:off x="2520950" y="4427538"/>
                  <a:ext cx="41275" cy="33337"/>
                </a:xfrm>
                <a:custGeom>
                  <a:avLst/>
                  <a:gdLst>
                    <a:gd name="T0" fmla="*/ 2147483647 w 30"/>
                    <a:gd name="T1" fmla="*/ 2147483647 h 23"/>
                    <a:gd name="T2" fmla="*/ 2147483647 w 30"/>
                    <a:gd name="T3" fmla="*/ 0 h 23"/>
                    <a:gd name="T4" fmla="*/ 0 w 30"/>
                    <a:gd name="T5" fmla="*/ 2147483647 h 23"/>
                    <a:gd name="T6" fmla="*/ 2147483647 w 30"/>
                    <a:gd name="T7" fmla="*/ 2147483647 h 23"/>
                    <a:gd name="T8" fmla="*/ 2147483647 w 30"/>
                    <a:gd name="T9" fmla="*/ 2147483647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30" y="18"/>
                      </a:moveTo>
                      <a:lnTo>
                        <a:pt x="15" y="0"/>
                      </a:lnTo>
                      <a:lnTo>
                        <a:pt x="0" y="5"/>
                      </a:lnTo>
                      <a:lnTo>
                        <a:pt x="18" y="23"/>
                      </a:lnTo>
                      <a:lnTo>
                        <a:pt x="30" y="18"/>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08" name="Freeform 100">
                  <a:extLst>
                    <a:ext uri="{FF2B5EF4-FFF2-40B4-BE49-F238E27FC236}">
                      <a16:creationId xmlns:a16="http://schemas.microsoft.com/office/drawing/2014/main" xmlns="" id="{05B3AED6-A5F1-4955-B8A3-612891B0CF38}"/>
                    </a:ext>
                  </a:extLst>
                </p:cNvPr>
                <p:cNvSpPr>
                  <a:spLocks/>
                </p:cNvSpPr>
                <p:nvPr/>
              </p:nvSpPr>
              <p:spPr bwMode="auto">
                <a:xfrm>
                  <a:off x="2901950" y="1289050"/>
                  <a:ext cx="73025" cy="76200"/>
                </a:xfrm>
                <a:custGeom>
                  <a:avLst/>
                  <a:gdLst>
                    <a:gd name="T0" fmla="*/ 2147483647 w 53"/>
                    <a:gd name="T1" fmla="*/ 2147483647 h 54"/>
                    <a:gd name="T2" fmla="*/ 2147483647 w 53"/>
                    <a:gd name="T3" fmla="*/ 2147483647 h 54"/>
                    <a:gd name="T4" fmla="*/ 0 w 53"/>
                    <a:gd name="T5" fmla="*/ 2147483647 h 54"/>
                    <a:gd name="T6" fmla="*/ 2147483647 w 53"/>
                    <a:gd name="T7" fmla="*/ 0 h 54"/>
                    <a:gd name="T8" fmla="*/ 2147483647 w 53"/>
                    <a:gd name="T9" fmla="*/ 2147483647 h 54"/>
                    <a:gd name="T10" fmla="*/ 2147483647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4"/>
                    <a:gd name="T32" fmla="*/ 53 w 53"/>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4">
                      <a:moveTo>
                        <a:pt x="16" y="44"/>
                      </a:moveTo>
                      <a:lnTo>
                        <a:pt x="11" y="33"/>
                      </a:lnTo>
                      <a:lnTo>
                        <a:pt x="0" y="16"/>
                      </a:lnTo>
                      <a:lnTo>
                        <a:pt x="6" y="0"/>
                      </a:lnTo>
                      <a:lnTo>
                        <a:pt x="28" y="3"/>
                      </a:lnTo>
                      <a:lnTo>
                        <a:pt x="47" y="24"/>
                      </a:lnTo>
                      <a:lnTo>
                        <a:pt x="44" y="37"/>
                      </a:lnTo>
                      <a:lnTo>
                        <a:pt x="53" y="49"/>
                      </a:lnTo>
                      <a:lnTo>
                        <a:pt x="31" y="54"/>
                      </a:lnTo>
                      <a:lnTo>
                        <a:pt x="16" y="44"/>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09" name="Freeform 101">
                  <a:extLst>
                    <a:ext uri="{FF2B5EF4-FFF2-40B4-BE49-F238E27FC236}">
                      <a16:creationId xmlns:a16="http://schemas.microsoft.com/office/drawing/2014/main" xmlns="" id="{92A61CD5-0C68-4FE0-9E9A-968D58594597}"/>
                    </a:ext>
                  </a:extLst>
                </p:cNvPr>
                <p:cNvSpPr>
                  <a:spLocks/>
                </p:cNvSpPr>
                <p:nvPr/>
              </p:nvSpPr>
              <p:spPr bwMode="auto">
                <a:xfrm>
                  <a:off x="2997200" y="1052513"/>
                  <a:ext cx="63500" cy="50800"/>
                </a:xfrm>
                <a:custGeom>
                  <a:avLst/>
                  <a:gdLst>
                    <a:gd name="T0" fmla="*/ 2147483647 w 46"/>
                    <a:gd name="T1" fmla="*/ 2147483647 h 36"/>
                    <a:gd name="T2" fmla="*/ 0 w 46"/>
                    <a:gd name="T3" fmla="*/ 2147483647 h 36"/>
                    <a:gd name="T4" fmla="*/ 2147483647 w 46"/>
                    <a:gd name="T5" fmla="*/ 2147483647 h 36"/>
                    <a:gd name="T6" fmla="*/ 2147483647 w 46"/>
                    <a:gd name="T7" fmla="*/ 0 h 36"/>
                    <a:gd name="T8" fmla="*/ 2147483647 w 46"/>
                    <a:gd name="T9" fmla="*/ 2147483647 h 36"/>
                    <a:gd name="T10" fmla="*/ 2147483647 w 46"/>
                    <a:gd name="T11" fmla="*/ 2147483647 h 36"/>
                    <a:gd name="T12" fmla="*/ 2147483647 w 46"/>
                    <a:gd name="T13" fmla="*/ 2147483647 h 36"/>
                    <a:gd name="T14" fmla="*/ 0 60000 65536"/>
                    <a:gd name="T15" fmla="*/ 0 60000 65536"/>
                    <a:gd name="T16" fmla="*/ 0 60000 65536"/>
                    <a:gd name="T17" fmla="*/ 0 60000 65536"/>
                    <a:gd name="T18" fmla="*/ 0 60000 65536"/>
                    <a:gd name="T19" fmla="*/ 0 60000 65536"/>
                    <a:gd name="T20" fmla="*/ 0 60000 65536"/>
                    <a:gd name="T21" fmla="*/ 0 w 46"/>
                    <a:gd name="T22" fmla="*/ 0 h 36"/>
                    <a:gd name="T23" fmla="*/ 46 w 4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6">
                      <a:moveTo>
                        <a:pt x="15" y="36"/>
                      </a:moveTo>
                      <a:lnTo>
                        <a:pt x="0" y="12"/>
                      </a:lnTo>
                      <a:lnTo>
                        <a:pt x="4" y="2"/>
                      </a:lnTo>
                      <a:lnTo>
                        <a:pt x="27" y="0"/>
                      </a:lnTo>
                      <a:lnTo>
                        <a:pt x="46" y="33"/>
                      </a:lnTo>
                      <a:lnTo>
                        <a:pt x="22" y="26"/>
                      </a:lnTo>
                      <a:lnTo>
                        <a:pt x="15" y="3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0" name="Freeform 102">
                  <a:extLst>
                    <a:ext uri="{FF2B5EF4-FFF2-40B4-BE49-F238E27FC236}">
                      <a16:creationId xmlns:a16="http://schemas.microsoft.com/office/drawing/2014/main" xmlns="" id="{66F100AB-B622-421D-9E7C-F4275BA08D34}"/>
                    </a:ext>
                  </a:extLst>
                </p:cNvPr>
                <p:cNvSpPr>
                  <a:spLocks/>
                </p:cNvSpPr>
                <p:nvPr/>
              </p:nvSpPr>
              <p:spPr bwMode="auto">
                <a:xfrm>
                  <a:off x="2914650" y="1160463"/>
                  <a:ext cx="196850" cy="142875"/>
                </a:xfrm>
                <a:custGeom>
                  <a:avLst/>
                  <a:gdLst>
                    <a:gd name="T0" fmla="*/ 2147483647 w 141"/>
                    <a:gd name="T1" fmla="*/ 2147483647 h 102"/>
                    <a:gd name="T2" fmla="*/ 2147483647 w 141"/>
                    <a:gd name="T3" fmla="*/ 2147483647 h 102"/>
                    <a:gd name="T4" fmla="*/ 2147483647 w 141"/>
                    <a:gd name="T5" fmla="*/ 2147483647 h 102"/>
                    <a:gd name="T6" fmla="*/ 2147483647 w 141"/>
                    <a:gd name="T7" fmla="*/ 2147483647 h 102"/>
                    <a:gd name="T8" fmla="*/ 2147483647 w 141"/>
                    <a:gd name="T9" fmla="*/ 2147483647 h 102"/>
                    <a:gd name="T10" fmla="*/ 2147483647 w 141"/>
                    <a:gd name="T11" fmla="*/ 2147483647 h 102"/>
                    <a:gd name="T12" fmla="*/ 2147483647 w 141"/>
                    <a:gd name="T13" fmla="*/ 2147483647 h 102"/>
                    <a:gd name="T14" fmla="*/ 2147483647 w 141"/>
                    <a:gd name="T15" fmla="*/ 2147483647 h 102"/>
                    <a:gd name="T16" fmla="*/ 2147483647 w 141"/>
                    <a:gd name="T17" fmla="*/ 2147483647 h 102"/>
                    <a:gd name="T18" fmla="*/ 0 w 141"/>
                    <a:gd name="T19" fmla="*/ 2147483647 h 102"/>
                    <a:gd name="T20" fmla="*/ 0 w 141"/>
                    <a:gd name="T21" fmla="*/ 2147483647 h 102"/>
                    <a:gd name="T22" fmla="*/ 2147483647 w 141"/>
                    <a:gd name="T23" fmla="*/ 0 h 102"/>
                    <a:gd name="T24" fmla="*/ 2147483647 w 141"/>
                    <a:gd name="T25" fmla="*/ 2147483647 h 102"/>
                    <a:gd name="T26" fmla="*/ 2147483647 w 141"/>
                    <a:gd name="T27" fmla="*/ 2147483647 h 102"/>
                    <a:gd name="T28" fmla="*/ 2147483647 w 141"/>
                    <a:gd name="T29" fmla="*/ 2147483647 h 102"/>
                    <a:gd name="T30" fmla="*/ 2147483647 w 141"/>
                    <a:gd name="T31" fmla="*/ 2147483647 h 102"/>
                    <a:gd name="T32" fmla="*/ 2147483647 w 141"/>
                    <a:gd name="T33" fmla="*/ 2147483647 h 102"/>
                    <a:gd name="T34" fmla="*/ 2147483647 w 141"/>
                    <a:gd name="T35" fmla="*/ 2147483647 h 102"/>
                    <a:gd name="T36" fmla="*/ 2147483647 w 141"/>
                    <a:gd name="T37" fmla="*/ 2147483647 h 102"/>
                    <a:gd name="T38" fmla="*/ 2147483647 w 141"/>
                    <a:gd name="T39" fmla="*/ 2147483647 h 102"/>
                    <a:gd name="T40" fmla="*/ 2147483647 w 141"/>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1"/>
                    <a:gd name="T64" fmla="*/ 0 h 102"/>
                    <a:gd name="T65" fmla="*/ 141 w 141"/>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1" h="102">
                      <a:moveTo>
                        <a:pt x="129" y="92"/>
                      </a:moveTo>
                      <a:lnTo>
                        <a:pt x="108" y="102"/>
                      </a:lnTo>
                      <a:lnTo>
                        <a:pt x="95" y="99"/>
                      </a:lnTo>
                      <a:lnTo>
                        <a:pt x="74" y="78"/>
                      </a:lnTo>
                      <a:lnTo>
                        <a:pt x="54" y="87"/>
                      </a:lnTo>
                      <a:lnTo>
                        <a:pt x="32" y="90"/>
                      </a:lnTo>
                      <a:lnTo>
                        <a:pt x="35" y="53"/>
                      </a:lnTo>
                      <a:lnTo>
                        <a:pt x="23" y="51"/>
                      </a:lnTo>
                      <a:lnTo>
                        <a:pt x="12" y="72"/>
                      </a:lnTo>
                      <a:lnTo>
                        <a:pt x="0" y="59"/>
                      </a:lnTo>
                      <a:lnTo>
                        <a:pt x="0" y="23"/>
                      </a:lnTo>
                      <a:lnTo>
                        <a:pt x="18" y="0"/>
                      </a:lnTo>
                      <a:lnTo>
                        <a:pt x="54" y="12"/>
                      </a:lnTo>
                      <a:lnTo>
                        <a:pt x="68" y="27"/>
                      </a:lnTo>
                      <a:lnTo>
                        <a:pt x="57" y="51"/>
                      </a:lnTo>
                      <a:lnTo>
                        <a:pt x="74" y="65"/>
                      </a:lnTo>
                      <a:lnTo>
                        <a:pt x="100" y="57"/>
                      </a:lnTo>
                      <a:lnTo>
                        <a:pt x="114" y="78"/>
                      </a:lnTo>
                      <a:lnTo>
                        <a:pt x="132" y="71"/>
                      </a:lnTo>
                      <a:lnTo>
                        <a:pt x="141" y="77"/>
                      </a:lnTo>
                      <a:lnTo>
                        <a:pt x="129" y="9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1" name="Freeform 103">
                  <a:extLst>
                    <a:ext uri="{FF2B5EF4-FFF2-40B4-BE49-F238E27FC236}">
                      <a16:creationId xmlns:a16="http://schemas.microsoft.com/office/drawing/2014/main" xmlns="" id="{F78957E3-B054-4B5F-BEA8-6F249FB7DF75}"/>
                    </a:ext>
                  </a:extLst>
                </p:cNvPr>
                <p:cNvSpPr>
                  <a:spLocks/>
                </p:cNvSpPr>
                <p:nvPr/>
              </p:nvSpPr>
              <p:spPr bwMode="auto">
                <a:xfrm>
                  <a:off x="3062288" y="1106488"/>
                  <a:ext cx="34925" cy="41275"/>
                </a:xfrm>
                <a:custGeom>
                  <a:avLst/>
                  <a:gdLst>
                    <a:gd name="T0" fmla="*/ 2147483647 w 25"/>
                    <a:gd name="T1" fmla="*/ 2147483647 h 29"/>
                    <a:gd name="T2" fmla="*/ 0 w 25"/>
                    <a:gd name="T3" fmla="*/ 2147483647 h 29"/>
                    <a:gd name="T4" fmla="*/ 2147483647 w 25"/>
                    <a:gd name="T5" fmla="*/ 0 h 29"/>
                    <a:gd name="T6" fmla="*/ 2147483647 w 25"/>
                    <a:gd name="T7" fmla="*/ 2147483647 h 29"/>
                    <a:gd name="T8" fmla="*/ 2147483647 w 25"/>
                    <a:gd name="T9" fmla="*/ 2147483647 h 29"/>
                    <a:gd name="T10" fmla="*/ 2147483647 w 25"/>
                    <a:gd name="T11" fmla="*/ 2147483647 h 29"/>
                    <a:gd name="T12" fmla="*/ 0 60000 65536"/>
                    <a:gd name="T13" fmla="*/ 0 60000 65536"/>
                    <a:gd name="T14" fmla="*/ 0 60000 65536"/>
                    <a:gd name="T15" fmla="*/ 0 60000 65536"/>
                    <a:gd name="T16" fmla="*/ 0 60000 65536"/>
                    <a:gd name="T17" fmla="*/ 0 60000 65536"/>
                    <a:gd name="T18" fmla="*/ 0 w 25"/>
                    <a:gd name="T19" fmla="*/ 0 h 29"/>
                    <a:gd name="T20" fmla="*/ 25 w 2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5" h="29">
                      <a:moveTo>
                        <a:pt x="11" y="29"/>
                      </a:moveTo>
                      <a:lnTo>
                        <a:pt x="0" y="18"/>
                      </a:lnTo>
                      <a:lnTo>
                        <a:pt x="10" y="0"/>
                      </a:lnTo>
                      <a:lnTo>
                        <a:pt x="22" y="11"/>
                      </a:lnTo>
                      <a:lnTo>
                        <a:pt x="25" y="26"/>
                      </a:lnTo>
                      <a:lnTo>
                        <a:pt x="11" y="2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2" name="Freeform 104">
                  <a:extLst>
                    <a:ext uri="{FF2B5EF4-FFF2-40B4-BE49-F238E27FC236}">
                      <a16:creationId xmlns:a16="http://schemas.microsoft.com/office/drawing/2014/main" xmlns="" id="{7A0B1DD7-2F35-43EC-B863-C033C6B96EE7}"/>
                    </a:ext>
                  </a:extLst>
                </p:cNvPr>
                <p:cNvSpPr>
                  <a:spLocks/>
                </p:cNvSpPr>
                <p:nvPr/>
              </p:nvSpPr>
              <p:spPr bwMode="auto">
                <a:xfrm>
                  <a:off x="2981325" y="1131888"/>
                  <a:ext cx="44450" cy="41275"/>
                </a:xfrm>
                <a:custGeom>
                  <a:avLst/>
                  <a:gdLst>
                    <a:gd name="T0" fmla="*/ 2147483647 w 32"/>
                    <a:gd name="T1" fmla="*/ 2147483647 h 29"/>
                    <a:gd name="T2" fmla="*/ 0 w 32"/>
                    <a:gd name="T3" fmla="*/ 2147483647 h 29"/>
                    <a:gd name="T4" fmla="*/ 2147483647 w 32"/>
                    <a:gd name="T5" fmla="*/ 0 h 29"/>
                    <a:gd name="T6" fmla="*/ 2147483647 w 32"/>
                    <a:gd name="T7" fmla="*/ 2147483647 h 29"/>
                    <a:gd name="T8" fmla="*/ 2147483647 w 32"/>
                    <a:gd name="T9" fmla="*/ 2147483647 h 29"/>
                    <a:gd name="T10" fmla="*/ 2147483647 w 32"/>
                    <a:gd name="T11" fmla="*/ 2147483647 h 29"/>
                    <a:gd name="T12" fmla="*/ 0 60000 65536"/>
                    <a:gd name="T13" fmla="*/ 0 60000 65536"/>
                    <a:gd name="T14" fmla="*/ 0 60000 65536"/>
                    <a:gd name="T15" fmla="*/ 0 60000 65536"/>
                    <a:gd name="T16" fmla="*/ 0 60000 65536"/>
                    <a:gd name="T17" fmla="*/ 0 60000 65536"/>
                    <a:gd name="T18" fmla="*/ 0 w 32"/>
                    <a:gd name="T19" fmla="*/ 0 h 29"/>
                    <a:gd name="T20" fmla="*/ 32 w 3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2" h="29">
                      <a:moveTo>
                        <a:pt x="17" y="29"/>
                      </a:moveTo>
                      <a:lnTo>
                        <a:pt x="0" y="9"/>
                      </a:lnTo>
                      <a:lnTo>
                        <a:pt x="16" y="0"/>
                      </a:lnTo>
                      <a:lnTo>
                        <a:pt x="26" y="3"/>
                      </a:lnTo>
                      <a:lnTo>
                        <a:pt x="32" y="21"/>
                      </a:lnTo>
                      <a:lnTo>
                        <a:pt x="17" y="2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3" name="Freeform 105">
                  <a:extLst>
                    <a:ext uri="{FF2B5EF4-FFF2-40B4-BE49-F238E27FC236}">
                      <a16:creationId xmlns:a16="http://schemas.microsoft.com/office/drawing/2014/main" xmlns="" id="{8E0DDF42-22A0-4178-9D69-C55BBF17B54B}"/>
                    </a:ext>
                  </a:extLst>
                </p:cNvPr>
                <p:cNvSpPr>
                  <a:spLocks/>
                </p:cNvSpPr>
                <p:nvPr/>
              </p:nvSpPr>
              <p:spPr bwMode="auto">
                <a:xfrm>
                  <a:off x="3111500" y="1154113"/>
                  <a:ext cx="38100" cy="36512"/>
                </a:xfrm>
                <a:custGeom>
                  <a:avLst/>
                  <a:gdLst>
                    <a:gd name="T0" fmla="*/ 2147483647 w 28"/>
                    <a:gd name="T1" fmla="*/ 2147483647 h 26"/>
                    <a:gd name="T2" fmla="*/ 0 w 28"/>
                    <a:gd name="T3" fmla="*/ 2147483647 h 26"/>
                    <a:gd name="T4" fmla="*/ 2147483647 w 28"/>
                    <a:gd name="T5" fmla="*/ 0 h 26"/>
                    <a:gd name="T6" fmla="*/ 2147483647 w 28"/>
                    <a:gd name="T7" fmla="*/ 2147483647 h 26"/>
                    <a:gd name="T8" fmla="*/ 2147483647 w 28"/>
                    <a:gd name="T9" fmla="*/ 2147483647 h 26"/>
                    <a:gd name="T10" fmla="*/ 2147483647 w 28"/>
                    <a:gd name="T11" fmla="*/ 2147483647 h 26"/>
                    <a:gd name="T12" fmla="*/ 0 60000 65536"/>
                    <a:gd name="T13" fmla="*/ 0 60000 65536"/>
                    <a:gd name="T14" fmla="*/ 0 60000 65536"/>
                    <a:gd name="T15" fmla="*/ 0 60000 65536"/>
                    <a:gd name="T16" fmla="*/ 0 60000 65536"/>
                    <a:gd name="T17" fmla="*/ 0 60000 65536"/>
                    <a:gd name="T18" fmla="*/ 0 w 28"/>
                    <a:gd name="T19" fmla="*/ 0 h 26"/>
                    <a:gd name="T20" fmla="*/ 28 w 2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8" h="26">
                      <a:moveTo>
                        <a:pt x="6" y="26"/>
                      </a:moveTo>
                      <a:lnTo>
                        <a:pt x="0" y="10"/>
                      </a:lnTo>
                      <a:lnTo>
                        <a:pt x="12" y="0"/>
                      </a:lnTo>
                      <a:lnTo>
                        <a:pt x="22" y="3"/>
                      </a:lnTo>
                      <a:lnTo>
                        <a:pt x="28" y="21"/>
                      </a:lnTo>
                      <a:lnTo>
                        <a:pt x="6" y="2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4" name="Freeform 106">
                  <a:extLst>
                    <a:ext uri="{FF2B5EF4-FFF2-40B4-BE49-F238E27FC236}">
                      <a16:creationId xmlns:a16="http://schemas.microsoft.com/office/drawing/2014/main" xmlns="" id="{E9687529-9D7B-4607-B0AE-68B9185B8647}"/>
                    </a:ext>
                  </a:extLst>
                </p:cNvPr>
                <p:cNvSpPr>
                  <a:spLocks/>
                </p:cNvSpPr>
                <p:nvPr/>
              </p:nvSpPr>
              <p:spPr bwMode="auto">
                <a:xfrm>
                  <a:off x="3014663" y="1330325"/>
                  <a:ext cx="44450" cy="55563"/>
                </a:xfrm>
                <a:custGeom>
                  <a:avLst/>
                  <a:gdLst>
                    <a:gd name="T0" fmla="*/ 2147483647 w 32"/>
                    <a:gd name="T1" fmla="*/ 2147483647 h 40"/>
                    <a:gd name="T2" fmla="*/ 0 w 32"/>
                    <a:gd name="T3" fmla="*/ 2147483647 h 40"/>
                    <a:gd name="T4" fmla="*/ 2147483647 w 32"/>
                    <a:gd name="T5" fmla="*/ 0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14" y="32"/>
                      </a:moveTo>
                      <a:lnTo>
                        <a:pt x="0" y="9"/>
                      </a:lnTo>
                      <a:lnTo>
                        <a:pt x="16" y="0"/>
                      </a:lnTo>
                      <a:lnTo>
                        <a:pt x="26" y="3"/>
                      </a:lnTo>
                      <a:lnTo>
                        <a:pt x="32" y="21"/>
                      </a:lnTo>
                      <a:lnTo>
                        <a:pt x="21" y="40"/>
                      </a:lnTo>
                      <a:lnTo>
                        <a:pt x="14" y="3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5" name="Freeform 107">
                  <a:extLst>
                    <a:ext uri="{FF2B5EF4-FFF2-40B4-BE49-F238E27FC236}">
                      <a16:creationId xmlns:a16="http://schemas.microsoft.com/office/drawing/2014/main" xmlns="" id="{7AA057D5-3108-4CD3-A058-101548BFE095}"/>
                    </a:ext>
                  </a:extLst>
                </p:cNvPr>
                <p:cNvSpPr>
                  <a:spLocks/>
                </p:cNvSpPr>
                <p:nvPr/>
              </p:nvSpPr>
              <p:spPr bwMode="auto">
                <a:xfrm>
                  <a:off x="3040063" y="1196975"/>
                  <a:ext cx="38100" cy="33338"/>
                </a:xfrm>
                <a:custGeom>
                  <a:avLst/>
                  <a:gdLst>
                    <a:gd name="T0" fmla="*/ 2147483647 w 27"/>
                    <a:gd name="T1" fmla="*/ 2147483647 h 23"/>
                    <a:gd name="T2" fmla="*/ 0 w 27"/>
                    <a:gd name="T3" fmla="*/ 2147483647 h 23"/>
                    <a:gd name="T4" fmla="*/ 2147483647 w 27"/>
                    <a:gd name="T5" fmla="*/ 0 h 23"/>
                    <a:gd name="T6" fmla="*/ 2147483647 w 27"/>
                    <a:gd name="T7" fmla="*/ 2147483647 h 23"/>
                    <a:gd name="T8" fmla="*/ 2147483647 w 27"/>
                    <a:gd name="T9" fmla="*/ 2147483647 h 23"/>
                    <a:gd name="T10" fmla="*/ 2147483647 w 27"/>
                    <a:gd name="T11" fmla="*/ 2147483647 h 23"/>
                    <a:gd name="T12" fmla="*/ 0 60000 65536"/>
                    <a:gd name="T13" fmla="*/ 0 60000 65536"/>
                    <a:gd name="T14" fmla="*/ 0 60000 65536"/>
                    <a:gd name="T15" fmla="*/ 0 60000 65536"/>
                    <a:gd name="T16" fmla="*/ 0 60000 65536"/>
                    <a:gd name="T17" fmla="*/ 0 60000 65536"/>
                    <a:gd name="T18" fmla="*/ 0 w 27"/>
                    <a:gd name="T19" fmla="*/ 0 h 23"/>
                    <a:gd name="T20" fmla="*/ 27 w 2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7" h="23">
                      <a:moveTo>
                        <a:pt x="11" y="23"/>
                      </a:moveTo>
                      <a:lnTo>
                        <a:pt x="0" y="12"/>
                      </a:lnTo>
                      <a:lnTo>
                        <a:pt x="14" y="0"/>
                      </a:lnTo>
                      <a:lnTo>
                        <a:pt x="27" y="9"/>
                      </a:lnTo>
                      <a:lnTo>
                        <a:pt x="25" y="20"/>
                      </a:lnTo>
                      <a:lnTo>
                        <a:pt x="11" y="23"/>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6" name="Freeform 108">
                  <a:extLst>
                    <a:ext uri="{FF2B5EF4-FFF2-40B4-BE49-F238E27FC236}">
                      <a16:creationId xmlns:a16="http://schemas.microsoft.com/office/drawing/2014/main" xmlns="" id="{00AB1E39-99B8-4BE6-9D2D-147EEE1BD4E0}"/>
                    </a:ext>
                  </a:extLst>
                </p:cNvPr>
                <p:cNvSpPr>
                  <a:spLocks/>
                </p:cNvSpPr>
                <p:nvPr/>
              </p:nvSpPr>
              <p:spPr bwMode="auto">
                <a:xfrm>
                  <a:off x="3116263" y="1069975"/>
                  <a:ext cx="65087" cy="41275"/>
                </a:xfrm>
                <a:custGeom>
                  <a:avLst/>
                  <a:gdLst>
                    <a:gd name="T0" fmla="*/ 2147483647 w 47"/>
                    <a:gd name="T1" fmla="*/ 2147483647 h 29"/>
                    <a:gd name="T2" fmla="*/ 0 w 47"/>
                    <a:gd name="T3" fmla="*/ 2147483647 h 29"/>
                    <a:gd name="T4" fmla="*/ 2147483647 w 47"/>
                    <a:gd name="T5" fmla="*/ 0 h 29"/>
                    <a:gd name="T6" fmla="*/ 2147483647 w 47"/>
                    <a:gd name="T7" fmla="*/ 2147483647 h 29"/>
                    <a:gd name="T8" fmla="*/ 2147483647 w 47"/>
                    <a:gd name="T9" fmla="*/ 2147483647 h 29"/>
                    <a:gd name="T10" fmla="*/ 2147483647 w 47"/>
                    <a:gd name="T11" fmla="*/ 2147483647 h 29"/>
                    <a:gd name="T12" fmla="*/ 2147483647 w 47"/>
                    <a:gd name="T13" fmla="*/ 2147483647 h 29"/>
                    <a:gd name="T14" fmla="*/ 2147483647 w 47"/>
                    <a:gd name="T15" fmla="*/ 2147483647 h 2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29"/>
                    <a:gd name="T26" fmla="*/ 47 w 47"/>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29">
                      <a:moveTo>
                        <a:pt x="11" y="29"/>
                      </a:moveTo>
                      <a:lnTo>
                        <a:pt x="0" y="18"/>
                      </a:lnTo>
                      <a:lnTo>
                        <a:pt x="10" y="0"/>
                      </a:lnTo>
                      <a:lnTo>
                        <a:pt x="29" y="4"/>
                      </a:lnTo>
                      <a:lnTo>
                        <a:pt x="47" y="1"/>
                      </a:lnTo>
                      <a:lnTo>
                        <a:pt x="37" y="17"/>
                      </a:lnTo>
                      <a:lnTo>
                        <a:pt x="25" y="26"/>
                      </a:lnTo>
                      <a:lnTo>
                        <a:pt x="11" y="2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7" name="Freeform 109">
                  <a:extLst>
                    <a:ext uri="{FF2B5EF4-FFF2-40B4-BE49-F238E27FC236}">
                      <a16:creationId xmlns:a16="http://schemas.microsoft.com/office/drawing/2014/main" xmlns="" id="{B8F19E13-1ECF-461A-B0E1-9042D2FD210A}"/>
                    </a:ext>
                  </a:extLst>
                </p:cNvPr>
                <p:cNvSpPr>
                  <a:spLocks/>
                </p:cNvSpPr>
                <p:nvPr/>
              </p:nvSpPr>
              <p:spPr bwMode="auto">
                <a:xfrm>
                  <a:off x="1806575" y="1512888"/>
                  <a:ext cx="296863" cy="423862"/>
                </a:xfrm>
                <a:custGeom>
                  <a:avLst/>
                  <a:gdLst>
                    <a:gd name="T0" fmla="*/ 2147483647 w 212"/>
                    <a:gd name="T1" fmla="*/ 0 h 304"/>
                    <a:gd name="T2" fmla="*/ 2147483647 w 212"/>
                    <a:gd name="T3" fmla="*/ 2147483647 h 304"/>
                    <a:gd name="T4" fmla="*/ 2147483647 w 212"/>
                    <a:gd name="T5" fmla="*/ 2147483647 h 304"/>
                    <a:gd name="T6" fmla="*/ 2147483647 w 212"/>
                    <a:gd name="T7" fmla="*/ 2147483647 h 304"/>
                    <a:gd name="T8" fmla="*/ 2147483647 w 212"/>
                    <a:gd name="T9" fmla="*/ 2147483647 h 304"/>
                    <a:gd name="T10" fmla="*/ 2147483647 w 212"/>
                    <a:gd name="T11" fmla="*/ 2147483647 h 304"/>
                    <a:gd name="T12" fmla="*/ 2147483647 w 212"/>
                    <a:gd name="T13" fmla="*/ 2147483647 h 304"/>
                    <a:gd name="T14" fmla="*/ 2147483647 w 212"/>
                    <a:gd name="T15" fmla="*/ 2147483647 h 304"/>
                    <a:gd name="T16" fmla="*/ 2147483647 w 212"/>
                    <a:gd name="T17" fmla="*/ 2147483647 h 304"/>
                    <a:gd name="T18" fmla="*/ 2147483647 w 212"/>
                    <a:gd name="T19" fmla="*/ 2147483647 h 304"/>
                    <a:gd name="T20" fmla="*/ 2147483647 w 212"/>
                    <a:gd name="T21" fmla="*/ 2147483647 h 304"/>
                    <a:gd name="T22" fmla="*/ 2147483647 w 212"/>
                    <a:gd name="T23" fmla="*/ 2147483647 h 304"/>
                    <a:gd name="T24" fmla="*/ 2147483647 w 212"/>
                    <a:gd name="T25" fmla="*/ 2147483647 h 304"/>
                    <a:gd name="T26" fmla="*/ 2147483647 w 212"/>
                    <a:gd name="T27" fmla="*/ 2147483647 h 304"/>
                    <a:gd name="T28" fmla="*/ 2147483647 w 212"/>
                    <a:gd name="T29" fmla="*/ 2147483647 h 304"/>
                    <a:gd name="T30" fmla="*/ 2147483647 w 212"/>
                    <a:gd name="T31" fmla="*/ 2147483647 h 304"/>
                    <a:gd name="T32" fmla="*/ 2147483647 w 212"/>
                    <a:gd name="T33" fmla="*/ 2147483647 h 304"/>
                    <a:gd name="T34" fmla="*/ 2147483647 w 212"/>
                    <a:gd name="T35" fmla="*/ 2147483647 h 304"/>
                    <a:gd name="T36" fmla="*/ 2147483647 w 212"/>
                    <a:gd name="T37" fmla="*/ 2147483647 h 304"/>
                    <a:gd name="T38" fmla="*/ 2147483647 w 212"/>
                    <a:gd name="T39" fmla="*/ 2147483647 h 304"/>
                    <a:gd name="T40" fmla="*/ 2147483647 w 212"/>
                    <a:gd name="T41" fmla="*/ 2147483647 h 304"/>
                    <a:gd name="T42" fmla="*/ 2147483647 w 212"/>
                    <a:gd name="T43" fmla="*/ 2147483647 h 304"/>
                    <a:gd name="T44" fmla="*/ 0 w 212"/>
                    <a:gd name="T45" fmla="*/ 2147483647 h 304"/>
                    <a:gd name="T46" fmla="*/ 2147483647 w 212"/>
                    <a:gd name="T47" fmla="*/ 2147483647 h 304"/>
                    <a:gd name="T48" fmla="*/ 2147483647 w 212"/>
                    <a:gd name="T49" fmla="*/ 2147483647 h 304"/>
                    <a:gd name="T50" fmla="*/ 2147483647 w 212"/>
                    <a:gd name="T51" fmla="*/ 2147483647 h 304"/>
                    <a:gd name="T52" fmla="*/ 2147483647 w 212"/>
                    <a:gd name="T53" fmla="*/ 2147483647 h 304"/>
                    <a:gd name="T54" fmla="*/ 2147483647 w 212"/>
                    <a:gd name="T55" fmla="*/ 2147483647 h 304"/>
                    <a:gd name="T56" fmla="*/ 2147483647 w 212"/>
                    <a:gd name="T57" fmla="*/ 2147483647 h 304"/>
                    <a:gd name="T58" fmla="*/ 2147483647 w 212"/>
                    <a:gd name="T59" fmla="*/ 2147483647 h 304"/>
                    <a:gd name="T60" fmla="*/ 2147483647 w 212"/>
                    <a:gd name="T61" fmla="*/ 2147483647 h 304"/>
                    <a:gd name="T62" fmla="*/ 2147483647 w 212"/>
                    <a:gd name="T63" fmla="*/ 2147483647 h 304"/>
                    <a:gd name="T64" fmla="*/ 2147483647 w 212"/>
                    <a:gd name="T65" fmla="*/ 2147483647 h 304"/>
                    <a:gd name="T66" fmla="*/ 2147483647 w 212"/>
                    <a:gd name="T67" fmla="*/ 2147483647 h 304"/>
                    <a:gd name="T68" fmla="*/ 2147483647 w 212"/>
                    <a:gd name="T69" fmla="*/ 2147483647 h 304"/>
                    <a:gd name="T70" fmla="*/ 2147483647 w 212"/>
                    <a:gd name="T71" fmla="*/ 2147483647 h 304"/>
                    <a:gd name="T72" fmla="*/ 2147483647 w 212"/>
                    <a:gd name="T73" fmla="*/ 2147483647 h 304"/>
                    <a:gd name="T74" fmla="*/ 2147483647 w 212"/>
                    <a:gd name="T75" fmla="*/ 2147483647 h 304"/>
                    <a:gd name="T76" fmla="*/ 2147483647 w 212"/>
                    <a:gd name="T77" fmla="*/ 2147483647 h 304"/>
                    <a:gd name="T78" fmla="*/ 2147483647 w 212"/>
                    <a:gd name="T79" fmla="*/ 2147483647 h 304"/>
                    <a:gd name="T80" fmla="*/ 2147483647 w 212"/>
                    <a:gd name="T81" fmla="*/ 2147483647 h 304"/>
                    <a:gd name="T82" fmla="*/ 2147483647 w 212"/>
                    <a:gd name="T83" fmla="*/ 2147483647 h 304"/>
                    <a:gd name="T84" fmla="*/ 2147483647 w 212"/>
                    <a:gd name="T85" fmla="*/ 2147483647 h 304"/>
                    <a:gd name="T86" fmla="*/ 2147483647 w 212"/>
                    <a:gd name="T87" fmla="*/ 2147483647 h 304"/>
                    <a:gd name="T88" fmla="*/ 2147483647 w 212"/>
                    <a:gd name="T89" fmla="*/ 0 h 3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2"/>
                    <a:gd name="T136" fmla="*/ 0 h 304"/>
                    <a:gd name="T137" fmla="*/ 212 w 212"/>
                    <a:gd name="T138" fmla="*/ 304 h 3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2" h="304">
                      <a:moveTo>
                        <a:pt x="187" y="0"/>
                      </a:moveTo>
                      <a:lnTo>
                        <a:pt x="138" y="47"/>
                      </a:lnTo>
                      <a:lnTo>
                        <a:pt x="103" y="62"/>
                      </a:lnTo>
                      <a:lnTo>
                        <a:pt x="73" y="84"/>
                      </a:lnTo>
                      <a:lnTo>
                        <a:pt x="90" y="126"/>
                      </a:lnTo>
                      <a:lnTo>
                        <a:pt x="73" y="128"/>
                      </a:lnTo>
                      <a:lnTo>
                        <a:pt x="66" y="107"/>
                      </a:lnTo>
                      <a:lnTo>
                        <a:pt x="55" y="102"/>
                      </a:lnTo>
                      <a:lnTo>
                        <a:pt x="64" y="143"/>
                      </a:lnTo>
                      <a:lnTo>
                        <a:pt x="58" y="149"/>
                      </a:lnTo>
                      <a:lnTo>
                        <a:pt x="54" y="140"/>
                      </a:lnTo>
                      <a:lnTo>
                        <a:pt x="45" y="123"/>
                      </a:lnTo>
                      <a:lnTo>
                        <a:pt x="37" y="105"/>
                      </a:lnTo>
                      <a:lnTo>
                        <a:pt x="24" y="113"/>
                      </a:lnTo>
                      <a:lnTo>
                        <a:pt x="1" y="144"/>
                      </a:lnTo>
                      <a:lnTo>
                        <a:pt x="12" y="168"/>
                      </a:lnTo>
                      <a:lnTo>
                        <a:pt x="31" y="183"/>
                      </a:lnTo>
                      <a:lnTo>
                        <a:pt x="13" y="207"/>
                      </a:lnTo>
                      <a:lnTo>
                        <a:pt x="46" y="225"/>
                      </a:lnTo>
                      <a:lnTo>
                        <a:pt x="54" y="239"/>
                      </a:lnTo>
                      <a:lnTo>
                        <a:pt x="36" y="245"/>
                      </a:lnTo>
                      <a:lnTo>
                        <a:pt x="22" y="266"/>
                      </a:lnTo>
                      <a:lnTo>
                        <a:pt x="0" y="275"/>
                      </a:lnTo>
                      <a:lnTo>
                        <a:pt x="13" y="299"/>
                      </a:lnTo>
                      <a:lnTo>
                        <a:pt x="31" y="304"/>
                      </a:lnTo>
                      <a:lnTo>
                        <a:pt x="58" y="281"/>
                      </a:lnTo>
                      <a:lnTo>
                        <a:pt x="73" y="278"/>
                      </a:lnTo>
                      <a:lnTo>
                        <a:pt x="70" y="248"/>
                      </a:lnTo>
                      <a:lnTo>
                        <a:pt x="94" y="245"/>
                      </a:lnTo>
                      <a:lnTo>
                        <a:pt x="87" y="218"/>
                      </a:lnTo>
                      <a:lnTo>
                        <a:pt x="82" y="194"/>
                      </a:lnTo>
                      <a:lnTo>
                        <a:pt x="93" y="200"/>
                      </a:lnTo>
                      <a:lnTo>
                        <a:pt x="100" y="224"/>
                      </a:lnTo>
                      <a:lnTo>
                        <a:pt x="118" y="233"/>
                      </a:lnTo>
                      <a:lnTo>
                        <a:pt x="148" y="222"/>
                      </a:lnTo>
                      <a:lnTo>
                        <a:pt x="133" y="204"/>
                      </a:lnTo>
                      <a:lnTo>
                        <a:pt x="162" y="203"/>
                      </a:lnTo>
                      <a:lnTo>
                        <a:pt x="165" y="174"/>
                      </a:lnTo>
                      <a:lnTo>
                        <a:pt x="138" y="161"/>
                      </a:lnTo>
                      <a:lnTo>
                        <a:pt x="162" y="147"/>
                      </a:lnTo>
                      <a:lnTo>
                        <a:pt x="169" y="116"/>
                      </a:lnTo>
                      <a:lnTo>
                        <a:pt x="212" y="77"/>
                      </a:lnTo>
                      <a:lnTo>
                        <a:pt x="198" y="60"/>
                      </a:lnTo>
                      <a:lnTo>
                        <a:pt x="205" y="29"/>
                      </a:lnTo>
                      <a:lnTo>
                        <a:pt x="187" y="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8" name="Freeform 110">
                  <a:extLst>
                    <a:ext uri="{FF2B5EF4-FFF2-40B4-BE49-F238E27FC236}">
                      <a16:creationId xmlns:a16="http://schemas.microsoft.com/office/drawing/2014/main" xmlns="" id="{4E9F7479-E900-4DE1-88E6-97CD4C9F892E}"/>
                    </a:ext>
                  </a:extLst>
                </p:cNvPr>
                <p:cNvSpPr>
                  <a:spLocks/>
                </p:cNvSpPr>
                <p:nvPr/>
              </p:nvSpPr>
              <p:spPr bwMode="auto">
                <a:xfrm>
                  <a:off x="1695450" y="2124075"/>
                  <a:ext cx="69850" cy="168275"/>
                </a:xfrm>
                <a:custGeom>
                  <a:avLst/>
                  <a:gdLst>
                    <a:gd name="T0" fmla="*/ 2147483647 w 50"/>
                    <a:gd name="T1" fmla="*/ 2147483647 h 120"/>
                    <a:gd name="T2" fmla="*/ 2147483647 w 50"/>
                    <a:gd name="T3" fmla="*/ 2147483647 h 120"/>
                    <a:gd name="T4" fmla="*/ 0 w 50"/>
                    <a:gd name="T5" fmla="*/ 2147483647 h 120"/>
                    <a:gd name="T6" fmla="*/ 2147483647 w 50"/>
                    <a:gd name="T7" fmla="*/ 2147483647 h 120"/>
                    <a:gd name="T8" fmla="*/ 2147483647 w 50"/>
                    <a:gd name="T9" fmla="*/ 2147483647 h 120"/>
                    <a:gd name="T10" fmla="*/ 2147483647 w 50"/>
                    <a:gd name="T11" fmla="*/ 0 h 120"/>
                    <a:gd name="T12" fmla="*/ 2147483647 w 50"/>
                    <a:gd name="T13" fmla="*/ 2147483647 h 120"/>
                    <a:gd name="T14" fmla="*/ 2147483647 w 50"/>
                    <a:gd name="T15" fmla="*/ 2147483647 h 120"/>
                    <a:gd name="T16" fmla="*/ 2147483647 w 50"/>
                    <a:gd name="T17" fmla="*/ 2147483647 h 120"/>
                    <a:gd name="T18" fmla="*/ 2147483647 w 50"/>
                    <a:gd name="T19" fmla="*/ 2147483647 h 120"/>
                    <a:gd name="T20" fmla="*/ 2147483647 w 50"/>
                    <a:gd name="T21" fmla="*/ 2147483647 h 120"/>
                    <a:gd name="T22" fmla="*/ 2147483647 w 50"/>
                    <a:gd name="T23" fmla="*/ 2147483647 h 120"/>
                    <a:gd name="T24" fmla="*/ 2147483647 w 50"/>
                    <a:gd name="T25" fmla="*/ 2147483647 h 120"/>
                    <a:gd name="T26" fmla="*/ 2147483647 w 50"/>
                    <a:gd name="T27" fmla="*/ 2147483647 h 120"/>
                    <a:gd name="T28" fmla="*/ 2147483647 w 50"/>
                    <a:gd name="T29" fmla="*/ 2147483647 h 120"/>
                    <a:gd name="T30" fmla="*/ 2147483647 w 50"/>
                    <a:gd name="T31" fmla="*/ 2147483647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120"/>
                    <a:gd name="T50" fmla="*/ 50 w 50"/>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120">
                      <a:moveTo>
                        <a:pt x="11" y="120"/>
                      </a:moveTo>
                      <a:lnTo>
                        <a:pt x="2" y="92"/>
                      </a:lnTo>
                      <a:lnTo>
                        <a:pt x="0" y="59"/>
                      </a:lnTo>
                      <a:lnTo>
                        <a:pt x="6" y="24"/>
                      </a:lnTo>
                      <a:lnTo>
                        <a:pt x="8" y="9"/>
                      </a:lnTo>
                      <a:lnTo>
                        <a:pt x="24" y="0"/>
                      </a:lnTo>
                      <a:lnTo>
                        <a:pt x="45" y="15"/>
                      </a:lnTo>
                      <a:lnTo>
                        <a:pt x="42" y="23"/>
                      </a:lnTo>
                      <a:lnTo>
                        <a:pt x="21" y="20"/>
                      </a:lnTo>
                      <a:lnTo>
                        <a:pt x="44" y="39"/>
                      </a:lnTo>
                      <a:lnTo>
                        <a:pt x="50" y="56"/>
                      </a:lnTo>
                      <a:lnTo>
                        <a:pt x="36" y="71"/>
                      </a:lnTo>
                      <a:lnTo>
                        <a:pt x="41" y="83"/>
                      </a:lnTo>
                      <a:lnTo>
                        <a:pt x="32" y="99"/>
                      </a:lnTo>
                      <a:lnTo>
                        <a:pt x="47" y="117"/>
                      </a:lnTo>
                      <a:lnTo>
                        <a:pt x="11" y="12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19" name="Freeform 111">
                  <a:extLst>
                    <a:ext uri="{FF2B5EF4-FFF2-40B4-BE49-F238E27FC236}">
                      <a16:creationId xmlns:a16="http://schemas.microsoft.com/office/drawing/2014/main" xmlns="" id="{4495E7BB-E9E8-4A19-833B-798D5F30C1EC}"/>
                    </a:ext>
                  </a:extLst>
                </p:cNvPr>
                <p:cNvSpPr>
                  <a:spLocks/>
                </p:cNvSpPr>
                <p:nvPr/>
              </p:nvSpPr>
              <p:spPr bwMode="auto">
                <a:xfrm>
                  <a:off x="1997075" y="2328863"/>
                  <a:ext cx="50800" cy="63500"/>
                </a:xfrm>
                <a:custGeom>
                  <a:avLst/>
                  <a:gdLst>
                    <a:gd name="T0" fmla="*/ 2147483647 w 36"/>
                    <a:gd name="T1" fmla="*/ 2147483647 h 46"/>
                    <a:gd name="T2" fmla="*/ 2147483647 w 36"/>
                    <a:gd name="T3" fmla="*/ 2147483647 h 46"/>
                    <a:gd name="T4" fmla="*/ 2147483647 w 36"/>
                    <a:gd name="T5" fmla="*/ 2147483647 h 46"/>
                    <a:gd name="T6" fmla="*/ 0 w 36"/>
                    <a:gd name="T7" fmla="*/ 2147483647 h 46"/>
                    <a:gd name="T8" fmla="*/ 2147483647 w 36"/>
                    <a:gd name="T9" fmla="*/ 0 h 46"/>
                    <a:gd name="T10" fmla="*/ 2147483647 w 36"/>
                    <a:gd name="T11" fmla="*/ 2147483647 h 46"/>
                    <a:gd name="T12" fmla="*/ 2147483647 w 36"/>
                    <a:gd name="T13" fmla="*/ 2147483647 h 46"/>
                    <a:gd name="T14" fmla="*/ 2147483647 w 36"/>
                    <a:gd name="T15" fmla="*/ 2147483647 h 46"/>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6"/>
                    <a:gd name="T26" fmla="*/ 36 w 3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6">
                      <a:moveTo>
                        <a:pt x="36" y="37"/>
                      </a:moveTo>
                      <a:lnTo>
                        <a:pt x="29" y="46"/>
                      </a:lnTo>
                      <a:lnTo>
                        <a:pt x="12" y="34"/>
                      </a:lnTo>
                      <a:lnTo>
                        <a:pt x="0" y="12"/>
                      </a:lnTo>
                      <a:lnTo>
                        <a:pt x="17" y="0"/>
                      </a:lnTo>
                      <a:lnTo>
                        <a:pt x="30" y="3"/>
                      </a:lnTo>
                      <a:lnTo>
                        <a:pt x="36" y="22"/>
                      </a:lnTo>
                      <a:lnTo>
                        <a:pt x="36" y="37"/>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0" name="Freeform 112">
                  <a:extLst>
                    <a:ext uri="{FF2B5EF4-FFF2-40B4-BE49-F238E27FC236}">
                      <a16:creationId xmlns:a16="http://schemas.microsoft.com/office/drawing/2014/main" xmlns="" id="{814DF348-6BDE-4257-8632-335EA43890F6}"/>
                    </a:ext>
                  </a:extLst>
                </p:cNvPr>
                <p:cNvSpPr>
                  <a:spLocks/>
                </p:cNvSpPr>
                <p:nvPr/>
              </p:nvSpPr>
              <p:spPr bwMode="auto">
                <a:xfrm>
                  <a:off x="1677988" y="1958975"/>
                  <a:ext cx="134937" cy="104775"/>
                </a:xfrm>
                <a:custGeom>
                  <a:avLst/>
                  <a:gdLst>
                    <a:gd name="T0" fmla="*/ 2147483647 w 97"/>
                    <a:gd name="T1" fmla="*/ 2147483647 h 75"/>
                    <a:gd name="T2" fmla="*/ 2147483647 w 97"/>
                    <a:gd name="T3" fmla="*/ 2147483647 h 75"/>
                    <a:gd name="T4" fmla="*/ 2147483647 w 97"/>
                    <a:gd name="T5" fmla="*/ 2147483647 h 75"/>
                    <a:gd name="T6" fmla="*/ 2147483647 w 97"/>
                    <a:gd name="T7" fmla="*/ 2147483647 h 75"/>
                    <a:gd name="T8" fmla="*/ 0 w 97"/>
                    <a:gd name="T9" fmla="*/ 2147483647 h 75"/>
                    <a:gd name="T10" fmla="*/ 2147483647 w 97"/>
                    <a:gd name="T11" fmla="*/ 2147483647 h 75"/>
                    <a:gd name="T12" fmla="*/ 2147483647 w 97"/>
                    <a:gd name="T13" fmla="*/ 0 h 75"/>
                    <a:gd name="T14" fmla="*/ 2147483647 w 97"/>
                    <a:gd name="T15" fmla="*/ 2147483647 h 75"/>
                    <a:gd name="T16" fmla="*/ 2147483647 w 97"/>
                    <a:gd name="T17" fmla="*/ 2147483647 h 75"/>
                    <a:gd name="T18" fmla="*/ 2147483647 w 97"/>
                    <a:gd name="T19" fmla="*/ 2147483647 h 75"/>
                    <a:gd name="T20" fmla="*/ 2147483647 w 97"/>
                    <a:gd name="T21" fmla="*/ 2147483647 h 75"/>
                    <a:gd name="T22" fmla="*/ 2147483647 w 97"/>
                    <a:gd name="T23" fmla="*/ 2147483647 h 75"/>
                    <a:gd name="T24" fmla="*/ 2147483647 w 97"/>
                    <a:gd name="T25" fmla="*/ 2147483647 h 75"/>
                    <a:gd name="T26" fmla="*/ 2147483647 w 97"/>
                    <a:gd name="T27" fmla="*/ 2147483647 h 75"/>
                    <a:gd name="T28" fmla="*/ 2147483647 w 97"/>
                    <a:gd name="T29" fmla="*/ 2147483647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75"/>
                    <a:gd name="T47" fmla="*/ 97 w 97"/>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75">
                      <a:moveTo>
                        <a:pt x="79" y="75"/>
                      </a:moveTo>
                      <a:lnTo>
                        <a:pt x="55" y="75"/>
                      </a:lnTo>
                      <a:lnTo>
                        <a:pt x="33" y="57"/>
                      </a:lnTo>
                      <a:lnTo>
                        <a:pt x="9" y="54"/>
                      </a:lnTo>
                      <a:lnTo>
                        <a:pt x="0" y="24"/>
                      </a:lnTo>
                      <a:lnTo>
                        <a:pt x="54" y="12"/>
                      </a:lnTo>
                      <a:lnTo>
                        <a:pt x="70" y="0"/>
                      </a:lnTo>
                      <a:lnTo>
                        <a:pt x="90" y="15"/>
                      </a:lnTo>
                      <a:lnTo>
                        <a:pt x="97" y="28"/>
                      </a:lnTo>
                      <a:lnTo>
                        <a:pt x="90" y="30"/>
                      </a:lnTo>
                      <a:lnTo>
                        <a:pt x="76" y="28"/>
                      </a:lnTo>
                      <a:lnTo>
                        <a:pt x="70" y="34"/>
                      </a:lnTo>
                      <a:lnTo>
                        <a:pt x="84" y="54"/>
                      </a:lnTo>
                      <a:lnTo>
                        <a:pt x="78" y="58"/>
                      </a:lnTo>
                      <a:lnTo>
                        <a:pt x="79" y="75"/>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1" name="Freeform 113">
                  <a:extLst>
                    <a:ext uri="{FF2B5EF4-FFF2-40B4-BE49-F238E27FC236}">
                      <a16:creationId xmlns:a16="http://schemas.microsoft.com/office/drawing/2014/main" xmlns="" id="{7A264F5B-3B99-4E88-BE8B-4F9CC7038435}"/>
                    </a:ext>
                  </a:extLst>
                </p:cNvPr>
                <p:cNvSpPr>
                  <a:spLocks/>
                </p:cNvSpPr>
                <p:nvPr/>
              </p:nvSpPr>
              <p:spPr bwMode="auto">
                <a:xfrm>
                  <a:off x="1714500" y="2081213"/>
                  <a:ext cx="50800" cy="34925"/>
                </a:xfrm>
                <a:custGeom>
                  <a:avLst/>
                  <a:gdLst>
                    <a:gd name="T0" fmla="*/ 2147483647 w 36"/>
                    <a:gd name="T1" fmla="*/ 2147483647 h 25"/>
                    <a:gd name="T2" fmla="*/ 2147483647 w 36"/>
                    <a:gd name="T3" fmla="*/ 2147483647 h 25"/>
                    <a:gd name="T4" fmla="*/ 0 w 36"/>
                    <a:gd name="T5" fmla="*/ 0 h 25"/>
                    <a:gd name="T6" fmla="*/ 2147483647 w 36"/>
                    <a:gd name="T7" fmla="*/ 0 h 25"/>
                    <a:gd name="T8" fmla="*/ 2147483647 w 36"/>
                    <a:gd name="T9" fmla="*/ 0 h 25"/>
                    <a:gd name="T10" fmla="*/ 2147483647 w 36"/>
                    <a:gd name="T11" fmla="*/ 2147483647 h 25"/>
                    <a:gd name="T12" fmla="*/ 2147483647 w 36"/>
                    <a:gd name="T13" fmla="*/ 2147483647 h 25"/>
                    <a:gd name="T14" fmla="*/ 0 60000 65536"/>
                    <a:gd name="T15" fmla="*/ 0 60000 65536"/>
                    <a:gd name="T16" fmla="*/ 0 60000 65536"/>
                    <a:gd name="T17" fmla="*/ 0 60000 65536"/>
                    <a:gd name="T18" fmla="*/ 0 60000 65536"/>
                    <a:gd name="T19" fmla="*/ 0 60000 65536"/>
                    <a:gd name="T20" fmla="*/ 0 60000 65536"/>
                    <a:gd name="T21" fmla="*/ 0 w 36"/>
                    <a:gd name="T22" fmla="*/ 0 h 25"/>
                    <a:gd name="T23" fmla="*/ 36 w 3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5">
                      <a:moveTo>
                        <a:pt x="36" y="25"/>
                      </a:moveTo>
                      <a:lnTo>
                        <a:pt x="12" y="22"/>
                      </a:lnTo>
                      <a:lnTo>
                        <a:pt x="0" y="0"/>
                      </a:lnTo>
                      <a:lnTo>
                        <a:pt x="18" y="0"/>
                      </a:lnTo>
                      <a:lnTo>
                        <a:pt x="33" y="0"/>
                      </a:lnTo>
                      <a:lnTo>
                        <a:pt x="36" y="10"/>
                      </a:lnTo>
                      <a:lnTo>
                        <a:pt x="36" y="25"/>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2" name="Freeform 114">
                  <a:extLst>
                    <a:ext uri="{FF2B5EF4-FFF2-40B4-BE49-F238E27FC236}">
                      <a16:creationId xmlns:a16="http://schemas.microsoft.com/office/drawing/2014/main" xmlns="" id="{F1FFE13A-D4E1-49FF-B574-07F367783307}"/>
                    </a:ext>
                  </a:extLst>
                </p:cNvPr>
                <p:cNvSpPr>
                  <a:spLocks/>
                </p:cNvSpPr>
                <p:nvPr/>
              </p:nvSpPr>
              <p:spPr bwMode="auto">
                <a:xfrm>
                  <a:off x="1657350" y="2325688"/>
                  <a:ext cx="44450" cy="52387"/>
                </a:xfrm>
                <a:custGeom>
                  <a:avLst/>
                  <a:gdLst>
                    <a:gd name="T0" fmla="*/ 0 w 32"/>
                    <a:gd name="T1" fmla="*/ 2147483647 h 38"/>
                    <a:gd name="T2" fmla="*/ 2147483647 w 32"/>
                    <a:gd name="T3" fmla="*/ 2147483647 h 38"/>
                    <a:gd name="T4" fmla="*/ 2147483647 w 32"/>
                    <a:gd name="T5" fmla="*/ 0 h 38"/>
                    <a:gd name="T6" fmla="*/ 2147483647 w 32"/>
                    <a:gd name="T7" fmla="*/ 2147483647 h 38"/>
                    <a:gd name="T8" fmla="*/ 2147483647 w 32"/>
                    <a:gd name="T9" fmla="*/ 2147483647 h 38"/>
                    <a:gd name="T10" fmla="*/ 2147483647 w 32"/>
                    <a:gd name="T11" fmla="*/ 2147483647 h 38"/>
                    <a:gd name="T12" fmla="*/ 0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38"/>
                      </a:moveTo>
                      <a:lnTo>
                        <a:pt x="3" y="15"/>
                      </a:lnTo>
                      <a:lnTo>
                        <a:pt x="20" y="0"/>
                      </a:lnTo>
                      <a:lnTo>
                        <a:pt x="31" y="12"/>
                      </a:lnTo>
                      <a:lnTo>
                        <a:pt x="32" y="24"/>
                      </a:lnTo>
                      <a:lnTo>
                        <a:pt x="21" y="36"/>
                      </a:lnTo>
                      <a:lnTo>
                        <a:pt x="0" y="38"/>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3" name="Freeform 115">
                  <a:extLst>
                    <a:ext uri="{FF2B5EF4-FFF2-40B4-BE49-F238E27FC236}">
                      <a16:creationId xmlns:a16="http://schemas.microsoft.com/office/drawing/2014/main" xmlns="" id="{7F1F6361-17A3-4DF8-8C10-AD7F2D88E992}"/>
                    </a:ext>
                  </a:extLst>
                </p:cNvPr>
                <p:cNvSpPr>
                  <a:spLocks/>
                </p:cNvSpPr>
                <p:nvPr/>
              </p:nvSpPr>
              <p:spPr bwMode="auto">
                <a:xfrm>
                  <a:off x="2063750" y="1657350"/>
                  <a:ext cx="42863" cy="31750"/>
                </a:xfrm>
                <a:custGeom>
                  <a:avLst/>
                  <a:gdLst>
                    <a:gd name="T0" fmla="*/ 2147483647 w 30"/>
                    <a:gd name="T1" fmla="*/ 2147483647 h 23"/>
                    <a:gd name="T2" fmla="*/ 0 w 30"/>
                    <a:gd name="T3" fmla="*/ 2147483647 h 23"/>
                    <a:gd name="T4" fmla="*/ 2147483647 w 30"/>
                    <a:gd name="T5" fmla="*/ 0 h 23"/>
                    <a:gd name="T6" fmla="*/ 2147483647 w 30"/>
                    <a:gd name="T7" fmla="*/ 2147483647 h 23"/>
                    <a:gd name="T8" fmla="*/ 2147483647 w 30"/>
                    <a:gd name="T9" fmla="*/ 2147483647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11" y="23"/>
                      </a:moveTo>
                      <a:lnTo>
                        <a:pt x="0" y="12"/>
                      </a:lnTo>
                      <a:lnTo>
                        <a:pt x="17" y="0"/>
                      </a:lnTo>
                      <a:lnTo>
                        <a:pt x="30" y="3"/>
                      </a:lnTo>
                      <a:lnTo>
                        <a:pt x="11" y="23"/>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4" name="Freeform 116">
                  <a:extLst>
                    <a:ext uri="{FF2B5EF4-FFF2-40B4-BE49-F238E27FC236}">
                      <a16:creationId xmlns:a16="http://schemas.microsoft.com/office/drawing/2014/main" xmlns="" id="{56C92A9C-5263-4022-9EE1-547BB118238E}"/>
                    </a:ext>
                  </a:extLst>
                </p:cNvPr>
                <p:cNvSpPr>
                  <a:spLocks/>
                </p:cNvSpPr>
                <p:nvPr/>
              </p:nvSpPr>
              <p:spPr bwMode="auto">
                <a:xfrm>
                  <a:off x="1900238" y="1976438"/>
                  <a:ext cx="325437" cy="365125"/>
                </a:xfrm>
                <a:custGeom>
                  <a:avLst/>
                  <a:gdLst>
                    <a:gd name="T0" fmla="*/ 2147483647 w 233"/>
                    <a:gd name="T1" fmla="*/ 0 h 262"/>
                    <a:gd name="T2" fmla="*/ 2147483647 w 233"/>
                    <a:gd name="T3" fmla="*/ 2147483647 h 262"/>
                    <a:gd name="T4" fmla="*/ 2147483647 w 233"/>
                    <a:gd name="T5" fmla="*/ 2147483647 h 262"/>
                    <a:gd name="T6" fmla="*/ 2147483647 w 233"/>
                    <a:gd name="T7" fmla="*/ 2147483647 h 262"/>
                    <a:gd name="T8" fmla="*/ 2147483647 w 233"/>
                    <a:gd name="T9" fmla="*/ 2147483647 h 262"/>
                    <a:gd name="T10" fmla="*/ 2147483647 w 233"/>
                    <a:gd name="T11" fmla="*/ 2147483647 h 262"/>
                    <a:gd name="T12" fmla="*/ 2147483647 w 233"/>
                    <a:gd name="T13" fmla="*/ 2147483647 h 262"/>
                    <a:gd name="T14" fmla="*/ 2147483647 w 233"/>
                    <a:gd name="T15" fmla="*/ 2147483647 h 262"/>
                    <a:gd name="T16" fmla="*/ 2147483647 w 233"/>
                    <a:gd name="T17" fmla="*/ 2147483647 h 262"/>
                    <a:gd name="T18" fmla="*/ 2147483647 w 233"/>
                    <a:gd name="T19" fmla="*/ 2147483647 h 262"/>
                    <a:gd name="T20" fmla="*/ 2147483647 w 233"/>
                    <a:gd name="T21" fmla="*/ 2147483647 h 262"/>
                    <a:gd name="T22" fmla="*/ 0 w 233"/>
                    <a:gd name="T23" fmla="*/ 2147483647 h 262"/>
                    <a:gd name="T24" fmla="*/ 2147483647 w 233"/>
                    <a:gd name="T25" fmla="*/ 2147483647 h 262"/>
                    <a:gd name="T26" fmla="*/ 2147483647 w 233"/>
                    <a:gd name="T27" fmla="*/ 2147483647 h 262"/>
                    <a:gd name="T28" fmla="*/ 2147483647 w 233"/>
                    <a:gd name="T29" fmla="*/ 2147483647 h 262"/>
                    <a:gd name="T30" fmla="*/ 2147483647 w 233"/>
                    <a:gd name="T31" fmla="*/ 2147483647 h 262"/>
                    <a:gd name="T32" fmla="*/ 2147483647 w 233"/>
                    <a:gd name="T33" fmla="*/ 2147483647 h 262"/>
                    <a:gd name="T34" fmla="*/ 2147483647 w 233"/>
                    <a:gd name="T35" fmla="*/ 2147483647 h 262"/>
                    <a:gd name="T36" fmla="*/ 2147483647 w 233"/>
                    <a:gd name="T37" fmla="*/ 2147483647 h 262"/>
                    <a:gd name="T38" fmla="*/ 2147483647 w 233"/>
                    <a:gd name="T39" fmla="*/ 2147483647 h 262"/>
                    <a:gd name="T40" fmla="*/ 2147483647 w 233"/>
                    <a:gd name="T41" fmla="*/ 2147483647 h 262"/>
                    <a:gd name="T42" fmla="*/ 2147483647 w 233"/>
                    <a:gd name="T43" fmla="*/ 2147483647 h 262"/>
                    <a:gd name="T44" fmla="*/ 2147483647 w 233"/>
                    <a:gd name="T45" fmla="*/ 2147483647 h 262"/>
                    <a:gd name="T46" fmla="*/ 2147483647 w 233"/>
                    <a:gd name="T47" fmla="*/ 2147483647 h 262"/>
                    <a:gd name="T48" fmla="*/ 2147483647 w 233"/>
                    <a:gd name="T49" fmla="*/ 2147483647 h 262"/>
                    <a:gd name="T50" fmla="*/ 2147483647 w 233"/>
                    <a:gd name="T51" fmla="*/ 2147483647 h 262"/>
                    <a:gd name="T52" fmla="*/ 2147483647 w 233"/>
                    <a:gd name="T53" fmla="*/ 2147483647 h 262"/>
                    <a:gd name="T54" fmla="*/ 2147483647 w 233"/>
                    <a:gd name="T55" fmla="*/ 2147483647 h 262"/>
                    <a:gd name="T56" fmla="*/ 2147483647 w 233"/>
                    <a:gd name="T57" fmla="*/ 2147483647 h 262"/>
                    <a:gd name="T58" fmla="*/ 2147483647 w 233"/>
                    <a:gd name="T59" fmla="*/ 2147483647 h 262"/>
                    <a:gd name="T60" fmla="*/ 2147483647 w 233"/>
                    <a:gd name="T61" fmla="*/ 2147483647 h 262"/>
                    <a:gd name="T62" fmla="*/ 2147483647 w 233"/>
                    <a:gd name="T63" fmla="*/ 2147483647 h 262"/>
                    <a:gd name="T64" fmla="*/ 2147483647 w 233"/>
                    <a:gd name="T65" fmla="*/ 2147483647 h 262"/>
                    <a:gd name="T66" fmla="*/ 2147483647 w 233"/>
                    <a:gd name="T67" fmla="*/ 2147483647 h 262"/>
                    <a:gd name="T68" fmla="*/ 2147483647 w 233"/>
                    <a:gd name="T69" fmla="*/ 2147483647 h 262"/>
                    <a:gd name="T70" fmla="*/ 2147483647 w 233"/>
                    <a:gd name="T71" fmla="*/ 2147483647 h 262"/>
                    <a:gd name="T72" fmla="*/ 2147483647 w 233"/>
                    <a:gd name="T73" fmla="*/ 2147483647 h 262"/>
                    <a:gd name="T74" fmla="*/ 2147483647 w 233"/>
                    <a:gd name="T75" fmla="*/ 2147483647 h 262"/>
                    <a:gd name="T76" fmla="*/ 2147483647 w 233"/>
                    <a:gd name="T77" fmla="*/ 2147483647 h 262"/>
                    <a:gd name="T78" fmla="*/ 2147483647 w 233"/>
                    <a:gd name="T79" fmla="*/ 2147483647 h 262"/>
                    <a:gd name="T80" fmla="*/ 2147483647 w 233"/>
                    <a:gd name="T81" fmla="*/ 2147483647 h 262"/>
                    <a:gd name="T82" fmla="*/ 2147483647 w 233"/>
                    <a:gd name="T83" fmla="*/ 2147483647 h 262"/>
                    <a:gd name="T84" fmla="*/ 2147483647 w 233"/>
                    <a:gd name="T85" fmla="*/ 2147483647 h 262"/>
                    <a:gd name="T86" fmla="*/ 2147483647 w 233"/>
                    <a:gd name="T87" fmla="*/ 0 h 262"/>
                    <a:gd name="T88" fmla="*/ 2147483647 w 233"/>
                    <a:gd name="T89" fmla="*/ 0 h 2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3"/>
                    <a:gd name="T136" fmla="*/ 0 h 262"/>
                    <a:gd name="T137" fmla="*/ 233 w 233"/>
                    <a:gd name="T138" fmla="*/ 262 h 2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3" h="262">
                      <a:moveTo>
                        <a:pt x="95" y="0"/>
                      </a:moveTo>
                      <a:lnTo>
                        <a:pt x="83" y="16"/>
                      </a:lnTo>
                      <a:lnTo>
                        <a:pt x="89" y="63"/>
                      </a:lnTo>
                      <a:lnTo>
                        <a:pt x="69" y="69"/>
                      </a:lnTo>
                      <a:lnTo>
                        <a:pt x="60" y="54"/>
                      </a:lnTo>
                      <a:lnTo>
                        <a:pt x="47" y="33"/>
                      </a:lnTo>
                      <a:lnTo>
                        <a:pt x="35" y="33"/>
                      </a:lnTo>
                      <a:lnTo>
                        <a:pt x="33" y="46"/>
                      </a:lnTo>
                      <a:lnTo>
                        <a:pt x="39" y="64"/>
                      </a:lnTo>
                      <a:lnTo>
                        <a:pt x="30" y="79"/>
                      </a:lnTo>
                      <a:lnTo>
                        <a:pt x="17" y="72"/>
                      </a:lnTo>
                      <a:lnTo>
                        <a:pt x="0" y="96"/>
                      </a:lnTo>
                      <a:lnTo>
                        <a:pt x="21" y="130"/>
                      </a:lnTo>
                      <a:lnTo>
                        <a:pt x="39" y="132"/>
                      </a:lnTo>
                      <a:lnTo>
                        <a:pt x="56" y="115"/>
                      </a:lnTo>
                      <a:lnTo>
                        <a:pt x="65" y="133"/>
                      </a:lnTo>
                      <a:lnTo>
                        <a:pt x="78" y="127"/>
                      </a:lnTo>
                      <a:lnTo>
                        <a:pt x="86" y="141"/>
                      </a:lnTo>
                      <a:lnTo>
                        <a:pt x="69" y="148"/>
                      </a:lnTo>
                      <a:lnTo>
                        <a:pt x="66" y="165"/>
                      </a:lnTo>
                      <a:lnTo>
                        <a:pt x="81" y="174"/>
                      </a:lnTo>
                      <a:lnTo>
                        <a:pt x="86" y="189"/>
                      </a:lnTo>
                      <a:lnTo>
                        <a:pt x="98" y="196"/>
                      </a:lnTo>
                      <a:lnTo>
                        <a:pt x="99" y="208"/>
                      </a:lnTo>
                      <a:lnTo>
                        <a:pt x="128" y="195"/>
                      </a:lnTo>
                      <a:lnTo>
                        <a:pt x="140" y="214"/>
                      </a:lnTo>
                      <a:lnTo>
                        <a:pt x="158" y="196"/>
                      </a:lnTo>
                      <a:lnTo>
                        <a:pt x="180" y="205"/>
                      </a:lnTo>
                      <a:lnTo>
                        <a:pt x="168" y="219"/>
                      </a:lnTo>
                      <a:lnTo>
                        <a:pt x="156" y="243"/>
                      </a:lnTo>
                      <a:lnTo>
                        <a:pt x="159" y="259"/>
                      </a:lnTo>
                      <a:lnTo>
                        <a:pt x="176" y="262"/>
                      </a:lnTo>
                      <a:lnTo>
                        <a:pt x="195" y="241"/>
                      </a:lnTo>
                      <a:lnTo>
                        <a:pt x="228" y="198"/>
                      </a:lnTo>
                      <a:lnTo>
                        <a:pt x="233" y="177"/>
                      </a:lnTo>
                      <a:lnTo>
                        <a:pt x="227" y="171"/>
                      </a:lnTo>
                      <a:lnTo>
                        <a:pt x="192" y="181"/>
                      </a:lnTo>
                      <a:lnTo>
                        <a:pt x="145" y="154"/>
                      </a:lnTo>
                      <a:lnTo>
                        <a:pt x="137" y="145"/>
                      </a:lnTo>
                      <a:lnTo>
                        <a:pt x="138" y="120"/>
                      </a:lnTo>
                      <a:lnTo>
                        <a:pt x="129" y="96"/>
                      </a:lnTo>
                      <a:lnTo>
                        <a:pt x="138" y="55"/>
                      </a:lnTo>
                      <a:lnTo>
                        <a:pt x="123" y="18"/>
                      </a:lnTo>
                      <a:lnTo>
                        <a:pt x="114" y="0"/>
                      </a:lnTo>
                      <a:lnTo>
                        <a:pt x="95" y="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5" name="Freeform 117">
                  <a:extLst>
                    <a:ext uri="{FF2B5EF4-FFF2-40B4-BE49-F238E27FC236}">
                      <a16:creationId xmlns:a16="http://schemas.microsoft.com/office/drawing/2014/main" xmlns="" id="{F3F482FA-8DA5-4E59-B23F-59E876E21E77}"/>
                    </a:ext>
                  </a:extLst>
                </p:cNvPr>
                <p:cNvSpPr>
                  <a:spLocks/>
                </p:cNvSpPr>
                <p:nvPr/>
              </p:nvSpPr>
              <p:spPr bwMode="auto">
                <a:xfrm>
                  <a:off x="2003425" y="2551113"/>
                  <a:ext cx="230188" cy="217487"/>
                </a:xfrm>
                <a:custGeom>
                  <a:avLst/>
                  <a:gdLst>
                    <a:gd name="T0" fmla="*/ 0 w 165"/>
                    <a:gd name="T1" fmla="*/ 2147483647 h 155"/>
                    <a:gd name="T2" fmla="*/ 2147483647 w 165"/>
                    <a:gd name="T3" fmla="*/ 2147483647 h 155"/>
                    <a:gd name="T4" fmla="*/ 2147483647 w 165"/>
                    <a:gd name="T5" fmla="*/ 2147483647 h 155"/>
                    <a:gd name="T6" fmla="*/ 2147483647 w 165"/>
                    <a:gd name="T7" fmla="*/ 2147483647 h 155"/>
                    <a:gd name="T8" fmla="*/ 2147483647 w 165"/>
                    <a:gd name="T9" fmla="*/ 2147483647 h 155"/>
                    <a:gd name="T10" fmla="*/ 2147483647 w 165"/>
                    <a:gd name="T11" fmla="*/ 2147483647 h 155"/>
                    <a:gd name="T12" fmla="*/ 2147483647 w 165"/>
                    <a:gd name="T13" fmla="*/ 2147483647 h 155"/>
                    <a:gd name="T14" fmla="*/ 2147483647 w 165"/>
                    <a:gd name="T15" fmla="*/ 2147483647 h 155"/>
                    <a:gd name="T16" fmla="*/ 2147483647 w 165"/>
                    <a:gd name="T17" fmla="*/ 2147483647 h 155"/>
                    <a:gd name="T18" fmla="*/ 2147483647 w 165"/>
                    <a:gd name="T19" fmla="*/ 2147483647 h 155"/>
                    <a:gd name="T20" fmla="*/ 2147483647 w 165"/>
                    <a:gd name="T21" fmla="*/ 2147483647 h 155"/>
                    <a:gd name="T22" fmla="*/ 2147483647 w 165"/>
                    <a:gd name="T23" fmla="*/ 2147483647 h 155"/>
                    <a:gd name="T24" fmla="*/ 2147483647 w 165"/>
                    <a:gd name="T25" fmla="*/ 0 h 155"/>
                    <a:gd name="T26" fmla="*/ 2147483647 w 165"/>
                    <a:gd name="T27" fmla="*/ 2147483647 h 155"/>
                    <a:gd name="T28" fmla="*/ 2147483647 w 165"/>
                    <a:gd name="T29" fmla="*/ 2147483647 h 155"/>
                    <a:gd name="T30" fmla="*/ 2147483647 w 165"/>
                    <a:gd name="T31" fmla="*/ 2147483647 h 155"/>
                    <a:gd name="T32" fmla="*/ 2147483647 w 165"/>
                    <a:gd name="T33" fmla="*/ 2147483647 h 155"/>
                    <a:gd name="T34" fmla="*/ 2147483647 w 165"/>
                    <a:gd name="T35" fmla="*/ 2147483647 h 155"/>
                    <a:gd name="T36" fmla="*/ 2147483647 w 165"/>
                    <a:gd name="T37" fmla="*/ 2147483647 h 155"/>
                    <a:gd name="T38" fmla="*/ 2147483647 w 165"/>
                    <a:gd name="T39" fmla="*/ 2147483647 h 155"/>
                    <a:gd name="T40" fmla="*/ 2147483647 w 165"/>
                    <a:gd name="T41" fmla="*/ 2147483647 h 155"/>
                    <a:gd name="T42" fmla="*/ 2147483647 w 165"/>
                    <a:gd name="T43" fmla="*/ 2147483647 h 155"/>
                    <a:gd name="T44" fmla="*/ 2147483647 w 165"/>
                    <a:gd name="T45" fmla="*/ 2147483647 h 155"/>
                    <a:gd name="T46" fmla="*/ 2147483647 w 165"/>
                    <a:gd name="T47" fmla="*/ 2147483647 h 155"/>
                    <a:gd name="T48" fmla="*/ 0 w 165"/>
                    <a:gd name="T49" fmla="*/ 2147483647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5"/>
                    <a:gd name="T76" fmla="*/ 0 h 155"/>
                    <a:gd name="T77" fmla="*/ 165 w 165"/>
                    <a:gd name="T78" fmla="*/ 155 h 1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5" h="155">
                      <a:moveTo>
                        <a:pt x="0" y="140"/>
                      </a:moveTo>
                      <a:lnTo>
                        <a:pt x="13" y="125"/>
                      </a:lnTo>
                      <a:lnTo>
                        <a:pt x="36" y="128"/>
                      </a:lnTo>
                      <a:lnTo>
                        <a:pt x="75" y="117"/>
                      </a:lnTo>
                      <a:lnTo>
                        <a:pt x="49" y="111"/>
                      </a:lnTo>
                      <a:lnTo>
                        <a:pt x="57" y="90"/>
                      </a:lnTo>
                      <a:lnTo>
                        <a:pt x="75" y="72"/>
                      </a:lnTo>
                      <a:lnTo>
                        <a:pt x="79" y="65"/>
                      </a:lnTo>
                      <a:lnTo>
                        <a:pt x="51" y="65"/>
                      </a:lnTo>
                      <a:lnTo>
                        <a:pt x="34" y="57"/>
                      </a:lnTo>
                      <a:lnTo>
                        <a:pt x="16" y="42"/>
                      </a:lnTo>
                      <a:lnTo>
                        <a:pt x="26" y="14"/>
                      </a:lnTo>
                      <a:lnTo>
                        <a:pt x="49" y="0"/>
                      </a:lnTo>
                      <a:lnTo>
                        <a:pt x="75" y="8"/>
                      </a:lnTo>
                      <a:lnTo>
                        <a:pt x="96" y="47"/>
                      </a:lnTo>
                      <a:lnTo>
                        <a:pt x="156" y="71"/>
                      </a:lnTo>
                      <a:lnTo>
                        <a:pt x="165" y="96"/>
                      </a:lnTo>
                      <a:lnTo>
                        <a:pt x="148" y="108"/>
                      </a:lnTo>
                      <a:lnTo>
                        <a:pt x="148" y="129"/>
                      </a:lnTo>
                      <a:lnTo>
                        <a:pt x="121" y="138"/>
                      </a:lnTo>
                      <a:lnTo>
                        <a:pt x="102" y="129"/>
                      </a:lnTo>
                      <a:lnTo>
                        <a:pt x="64" y="149"/>
                      </a:lnTo>
                      <a:lnTo>
                        <a:pt x="42" y="149"/>
                      </a:lnTo>
                      <a:lnTo>
                        <a:pt x="22" y="155"/>
                      </a:lnTo>
                      <a:lnTo>
                        <a:pt x="0" y="14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6" name="Freeform 118">
                  <a:extLst>
                    <a:ext uri="{FF2B5EF4-FFF2-40B4-BE49-F238E27FC236}">
                      <a16:creationId xmlns:a16="http://schemas.microsoft.com/office/drawing/2014/main" xmlns="" id="{F9E82B5C-64E8-4EB2-A85E-C3EBD1C447D2}"/>
                    </a:ext>
                  </a:extLst>
                </p:cNvPr>
                <p:cNvSpPr>
                  <a:spLocks/>
                </p:cNvSpPr>
                <p:nvPr/>
              </p:nvSpPr>
              <p:spPr bwMode="auto">
                <a:xfrm>
                  <a:off x="1911350" y="2530475"/>
                  <a:ext cx="76200" cy="69850"/>
                </a:xfrm>
                <a:custGeom>
                  <a:avLst/>
                  <a:gdLst>
                    <a:gd name="T0" fmla="*/ 2147483647 w 54"/>
                    <a:gd name="T1" fmla="*/ 2147483647 h 50"/>
                    <a:gd name="T2" fmla="*/ 2147483647 w 54"/>
                    <a:gd name="T3" fmla="*/ 0 h 50"/>
                    <a:gd name="T4" fmla="*/ 2147483647 w 54"/>
                    <a:gd name="T5" fmla="*/ 2147483647 h 50"/>
                    <a:gd name="T6" fmla="*/ 2147483647 w 54"/>
                    <a:gd name="T7" fmla="*/ 2147483647 h 50"/>
                    <a:gd name="T8" fmla="*/ 0 w 54"/>
                    <a:gd name="T9" fmla="*/ 2147483647 h 50"/>
                    <a:gd name="T10" fmla="*/ 2147483647 w 54"/>
                    <a:gd name="T11" fmla="*/ 2147483647 h 50"/>
                    <a:gd name="T12" fmla="*/ 0 60000 65536"/>
                    <a:gd name="T13" fmla="*/ 0 60000 65536"/>
                    <a:gd name="T14" fmla="*/ 0 60000 65536"/>
                    <a:gd name="T15" fmla="*/ 0 60000 65536"/>
                    <a:gd name="T16" fmla="*/ 0 60000 65536"/>
                    <a:gd name="T17" fmla="*/ 0 60000 65536"/>
                    <a:gd name="T18" fmla="*/ 0 w 54"/>
                    <a:gd name="T19" fmla="*/ 0 h 50"/>
                    <a:gd name="T20" fmla="*/ 54 w 5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4" h="50">
                      <a:moveTo>
                        <a:pt x="4" y="35"/>
                      </a:moveTo>
                      <a:lnTo>
                        <a:pt x="33" y="0"/>
                      </a:lnTo>
                      <a:lnTo>
                        <a:pt x="54" y="3"/>
                      </a:lnTo>
                      <a:lnTo>
                        <a:pt x="42" y="29"/>
                      </a:lnTo>
                      <a:lnTo>
                        <a:pt x="0" y="50"/>
                      </a:lnTo>
                      <a:lnTo>
                        <a:pt x="4" y="35"/>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7" name="Freeform 119">
                  <a:extLst>
                    <a:ext uri="{FF2B5EF4-FFF2-40B4-BE49-F238E27FC236}">
                      <a16:creationId xmlns:a16="http://schemas.microsoft.com/office/drawing/2014/main" xmlns="" id="{1BE04D3D-DA2E-461C-8391-5DEC98244DD1}"/>
                    </a:ext>
                  </a:extLst>
                </p:cNvPr>
                <p:cNvSpPr>
                  <a:spLocks/>
                </p:cNvSpPr>
                <p:nvPr/>
              </p:nvSpPr>
              <p:spPr bwMode="auto">
                <a:xfrm>
                  <a:off x="2303463" y="3086100"/>
                  <a:ext cx="103187" cy="160338"/>
                </a:xfrm>
                <a:custGeom>
                  <a:avLst/>
                  <a:gdLst>
                    <a:gd name="T0" fmla="*/ 2147483647 w 75"/>
                    <a:gd name="T1" fmla="*/ 2147483647 h 115"/>
                    <a:gd name="T2" fmla="*/ 2147483647 w 75"/>
                    <a:gd name="T3" fmla="*/ 2147483647 h 115"/>
                    <a:gd name="T4" fmla="*/ 0 w 75"/>
                    <a:gd name="T5" fmla="*/ 2147483647 h 115"/>
                    <a:gd name="T6" fmla="*/ 2147483647 w 75"/>
                    <a:gd name="T7" fmla="*/ 0 h 115"/>
                    <a:gd name="T8" fmla="*/ 2147483647 w 75"/>
                    <a:gd name="T9" fmla="*/ 2147483647 h 115"/>
                    <a:gd name="T10" fmla="*/ 2147483647 w 75"/>
                    <a:gd name="T11" fmla="*/ 2147483647 h 115"/>
                    <a:gd name="T12" fmla="*/ 2147483647 w 75"/>
                    <a:gd name="T13" fmla="*/ 2147483647 h 115"/>
                    <a:gd name="T14" fmla="*/ 2147483647 w 75"/>
                    <a:gd name="T15" fmla="*/ 2147483647 h 115"/>
                    <a:gd name="T16" fmla="*/ 2147483647 w 75"/>
                    <a:gd name="T17" fmla="*/ 2147483647 h 115"/>
                    <a:gd name="T18" fmla="*/ 2147483647 w 75"/>
                    <a:gd name="T19" fmla="*/ 2147483647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115"/>
                    <a:gd name="T32" fmla="*/ 75 w 75"/>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115">
                      <a:moveTo>
                        <a:pt x="12" y="94"/>
                      </a:moveTo>
                      <a:lnTo>
                        <a:pt x="2" y="51"/>
                      </a:lnTo>
                      <a:lnTo>
                        <a:pt x="0" y="16"/>
                      </a:lnTo>
                      <a:lnTo>
                        <a:pt x="36" y="0"/>
                      </a:lnTo>
                      <a:lnTo>
                        <a:pt x="51" y="15"/>
                      </a:lnTo>
                      <a:lnTo>
                        <a:pt x="60" y="49"/>
                      </a:lnTo>
                      <a:lnTo>
                        <a:pt x="75" y="70"/>
                      </a:lnTo>
                      <a:lnTo>
                        <a:pt x="71" y="108"/>
                      </a:lnTo>
                      <a:lnTo>
                        <a:pt x="41" y="115"/>
                      </a:lnTo>
                      <a:lnTo>
                        <a:pt x="12" y="94"/>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8" name="Freeform 120">
                  <a:extLst>
                    <a:ext uri="{FF2B5EF4-FFF2-40B4-BE49-F238E27FC236}">
                      <a16:creationId xmlns:a16="http://schemas.microsoft.com/office/drawing/2014/main" xmlns="" id="{42A521F8-A78A-45D2-AF96-639E2078EFB5}"/>
                    </a:ext>
                  </a:extLst>
                </p:cNvPr>
                <p:cNvSpPr>
                  <a:spLocks/>
                </p:cNvSpPr>
                <p:nvPr/>
              </p:nvSpPr>
              <p:spPr bwMode="auto">
                <a:xfrm>
                  <a:off x="2087563" y="2840038"/>
                  <a:ext cx="130175" cy="187325"/>
                </a:xfrm>
                <a:custGeom>
                  <a:avLst/>
                  <a:gdLst>
                    <a:gd name="T0" fmla="*/ 0 w 93"/>
                    <a:gd name="T1" fmla="*/ 2147483647 h 134"/>
                    <a:gd name="T2" fmla="*/ 2147483647 w 93"/>
                    <a:gd name="T3" fmla="*/ 2147483647 h 134"/>
                    <a:gd name="T4" fmla="*/ 2147483647 w 93"/>
                    <a:gd name="T5" fmla="*/ 2147483647 h 134"/>
                    <a:gd name="T6" fmla="*/ 2147483647 w 93"/>
                    <a:gd name="T7" fmla="*/ 2147483647 h 134"/>
                    <a:gd name="T8" fmla="*/ 2147483647 w 93"/>
                    <a:gd name="T9" fmla="*/ 2147483647 h 134"/>
                    <a:gd name="T10" fmla="*/ 2147483647 w 93"/>
                    <a:gd name="T11" fmla="*/ 2147483647 h 134"/>
                    <a:gd name="T12" fmla="*/ 2147483647 w 93"/>
                    <a:gd name="T13" fmla="*/ 2147483647 h 134"/>
                    <a:gd name="T14" fmla="*/ 2147483647 w 93"/>
                    <a:gd name="T15" fmla="*/ 0 h 134"/>
                    <a:gd name="T16" fmla="*/ 2147483647 w 93"/>
                    <a:gd name="T17" fmla="*/ 2147483647 h 134"/>
                    <a:gd name="T18" fmla="*/ 2147483647 w 93"/>
                    <a:gd name="T19" fmla="*/ 2147483647 h 134"/>
                    <a:gd name="T20" fmla="*/ 2147483647 w 93"/>
                    <a:gd name="T21" fmla="*/ 2147483647 h 134"/>
                    <a:gd name="T22" fmla="*/ 0 w 93"/>
                    <a:gd name="T23" fmla="*/ 2147483647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134"/>
                    <a:gd name="T38" fmla="*/ 93 w 93"/>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134">
                      <a:moveTo>
                        <a:pt x="0" y="119"/>
                      </a:moveTo>
                      <a:lnTo>
                        <a:pt x="11" y="79"/>
                      </a:lnTo>
                      <a:lnTo>
                        <a:pt x="40" y="77"/>
                      </a:lnTo>
                      <a:lnTo>
                        <a:pt x="45" y="68"/>
                      </a:lnTo>
                      <a:lnTo>
                        <a:pt x="25" y="65"/>
                      </a:lnTo>
                      <a:lnTo>
                        <a:pt x="19" y="54"/>
                      </a:lnTo>
                      <a:lnTo>
                        <a:pt x="57" y="17"/>
                      </a:lnTo>
                      <a:lnTo>
                        <a:pt x="93" y="0"/>
                      </a:lnTo>
                      <a:lnTo>
                        <a:pt x="58" y="84"/>
                      </a:lnTo>
                      <a:lnTo>
                        <a:pt x="39" y="116"/>
                      </a:lnTo>
                      <a:lnTo>
                        <a:pt x="15" y="134"/>
                      </a:lnTo>
                      <a:lnTo>
                        <a:pt x="0" y="11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29" name="Freeform 121">
                  <a:extLst>
                    <a:ext uri="{FF2B5EF4-FFF2-40B4-BE49-F238E27FC236}">
                      <a16:creationId xmlns:a16="http://schemas.microsoft.com/office/drawing/2014/main" xmlns="" id="{6A5394B8-FB48-464B-BED9-1CB95CC3B5AF}"/>
                    </a:ext>
                  </a:extLst>
                </p:cNvPr>
                <p:cNvSpPr>
                  <a:spLocks/>
                </p:cNvSpPr>
                <p:nvPr/>
              </p:nvSpPr>
              <p:spPr bwMode="auto">
                <a:xfrm>
                  <a:off x="1957388" y="2962275"/>
                  <a:ext cx="138112" cy="179388"/>
                </a:xfrm>
                <a:custGeom>
                  <a:avLst/>
                  <a:gdLst>
                    <a:gd name="T0" fmla="*/ 2147483647 w 99"/>
                    <a:gd name="T1" fmla="*/ 2147483647 h 129"/>
                    <a:gd name="T2" fmla="*/ 2147483647 w 99"/>
                    <a:gd name="T3" fmla="*/ 2147483647 h 129"/>
                    <a:gd name="T4" fmla="*/ 2147483647 w 99"/>
                    <a:gd name="T5" fmla="*/ 2147483647 h 129"/>
                    <a:gd name="T6" fmla="*/ 2147483647 w 99"/>
                    <a:gd name="T7" fmla="*/ 2147483647 h 129"/>
                    <a:gd name="T8" fmla="*/ 2147483647 w 99"/>
                    <a:gd name="T9" fmla="*/ 2147483647 h 129"/>
                    <a:gd name="T10" fmla="*/ 2147483647 w 99"/>
                    <a:gd name="T11" fmla="*/ 2147483647 h 129"/>
                    <a:gd name="T12" fmla="*/ 2147483647 w 99"/>
                    <a:gd name="T13" fmla="*/ 2147483647 h 129"/>
                    <a:gd name="T14" fmla="*/ 0 w 99"/>
                    <a:gd name="T15" fmla="*/ 2147483647 h 129"/>
                    <a:gd name="T16" fmla="*/ 2147483647 w 99"/>
                    <a:gd name="T17" fmla="*/ 2147483647 h 129"/>
                    <a:gd name="T18" fmla="*/ 2147483647 w 99"/>
                    <a:gd name="T19" fmla="*/ 2147483647 h 129"/>
                    <a:gd name="T20" fmla="*/ 2147483647 w 99"/>
                    <a:gd name="T21" fmla="*/ 2147483647 h 129"/>
                    <a:gd name="T22" fmla="*/ 2147483647 w 99"/>
                    <a:gd name="T23" fmla="*/ 0 h 129"/>
                    <a:gd name="T24" fmla="*/ 2147483647 w 99"/>
                    <a:gd name="T25" fmla="*/ 2147483647 h 129"/>
                    <a:gd name="T26" fmla="*/ 2147483647 w 99"/>
                    <a:gd name="T27" fmla="*/ 2147483647 h 129"/>
                    <a:gd name="T28" fmla="*/ 2147483647 w 99"/>
                    <a:gd name="T29" fmla="*/ 2147483647 h 129"/>
                    <a:gd name="T30" fmla="*/ 2147483647 w 99"/>
                    <a:gd name="T31" fmla="*/ 2147483647 h 129"/>
                    <a:gd name="T32" fmla="*/ 2147483647 w 99"/>
                    <a:gd name="T33" fmla="*/ 2147483647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129"/>
                    <a:gd name="T53" fmla="*/ 99 w 99"/>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129">
                      <a:moveTo>
                        <a:pt x="54" y="129"/>
                      </a:moveTo>
                      <a:lnTo>
                        <a:pt x="34" y="129"/>
                      </a:lnTo>
                      <a:lnTo>
                        <a:pt x="55" y="107"/>
                      </a:lnTo>
                      <a:lnTo>
                        <a:pt x="43" y="80"/>
                      </a:lnTo>
                      <a:lnTo>
                        <a:pt x="54" y="60"/>
                      </a:lnTo>
                      <a:lnTo>
                        <a:pt x="34" y="57"/>
                      </a:lnTo>
                      <a:lnTo>
                        <a:pt x="7" y="99"/>
                      </a:lnTo>
                      <a:lnTo>
                        <a:pt x="0" y="84"/>
                      </a:lnTo>
                      <a:lnTo>
                        <a:pt x="4" y="56"/>
                      </a:lnTo>
                      <a:lnTo>
                        <a:pt x="25" y="21"/>
                      </a:lnTo>
                      <a:lnTo>
                        <a:pt x="42" y="32"/>
                      </a:lnTo>
                      <a:lnTo>
                        <a:pt x="76" y="0"/>
                      </a:lnTo>
                      <a:lnTo>
                        <a:pt x="91" y="56"/>
                      </a:lnTo>
                      <a:lnTo>
                        <a:pt x="99" y="83"/>
                      </a:lnTo>
                      <a:lnTo>
                        <a:pt x="94" y="110"/>
                      </a:lnTo>
                      <a:lnTo>
                        <a:pt x="72" y="117"/>
                      </a:lnTo>
                      <a:lnTo>
                        <a:pt x="54" y="12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0" name="Freeform 122">
                  <a:extLst>
                    <a:ext uri="{FF2B5EF4-FFF2-40B4-BE49-F238E27FC236}">
                      <a16:creationId xmlns:a16="http://schemas.microsoft.com/office/drawing/2014/main" xmlns="" id="{3F2F3648-54A1-4CED-BCC0-BEB879B04BBF}"/>
                    </a:ext>
                  </a:extLst>
                </p:cNvPr>
                <p:cNvSpPr>
                  <a:spLocks/>
                </p:cNvSpPr>
                <p:nvPr/>
              </p:nvSpPr>
              <p:spPr bwMode="auto">
                <a:xfrm>
                  <a:off x="1824038" y="2608263"/>
                  <a:ext cx="60325" cy="60325"/>
                </a:xfrm>
                <a:custGeom>
                  <a:avLst/>
                  <a:gdLst>
                    <a:gd name="T0" fmla="*/ 0 w 43"/>
                    <a:gd name="T1" fmla="*/ 2147483647 h 43"/>
                    <a:gd name="T2" fmla="*/ 2147483647 w 43"/>
                    <a:gd name="T3" fmla="*/ 2147483647 h 43"/>
                    <a:gd name="T4" fmla="*/ 2147483647 w 43"/>
                    <a:gd name="T5" fmla="*/ 2147483647 h 43"/>
                    <a:gd name="T6" fmla="*/ 2147483647 w 43"/>
                    <a:gd name="T7" fmla="*/ 0 h 43"/>
                    <a:gd name="T8" fmla="*/ 2147483647 w 43"/>
                    <a:gd name="T9" fmla="*/ 2147483647 h 43"/>
                    <a:gd name="T10" fmla="*/ 2147483647 w 43"/>
                    <a:gd name="T11" fmla="*/ 2147483647 h 43"/>
                    <a:gd name="T12" fmla="*/ 0 w 43"/>
                    <a:gd name="T13" fmla="*/ 2147483647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0" y="22"/>
                      </a:moveTo>
                      <a:lnTo>
                        <a:pt x="12" y="10"/>
                      </a:lnTo>
                      <a:lnTo>
                        <a:pt x="28" y="4"/>
                      </a:lnTo>
                      <a:lnTo>
                        <a:pt x="43" y="0"/>
                      </a:lnTo>
                      <a:lnTo>
                        <a:pt x="31" y="21"/>
                      </a:lnTo>
                      <a:lnTo>
                        <a:pt x="4" y="43"/>
                      </a:lnTo>
                      <a:lnTo>
                        <a:pt x="0" y="2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1" name="Freeform 123">
                  <a:extLst>
                    <a:ext uri="{FF2B5EF4-FFF2-40B4-BE49-F238E27FC236}">
                      <a16:creationId xmlns:a16="http://schemas.microsoft.com/office/drawing/2014/main" xmlns="" id="{B592492A-799B-4C0E-A19B-C4985CAE0CD0}"/>
                    </a:ext>
                  </a:extLst>
                </p:cNvPr>
                <p:cNvSpPr>
                  <a:spLocks/>
                </p:cNvSpPr>
                <p:nvPr/>
              </p:nvSpPr>
              <p:spPr bwMode="auto">
                <a:xfrm>
                  <a:off x="2373313" y="2978150"/>
                  <a:ext cx="46037" cy="74613"/>
                </a:xfrm>
                <a:custGeom>
                  <a:avLst/>
                  <a:gdLst>
                    <a:gd name="T0" fmla="*/ 2147483647 w 32"/>
                    <a:gd name="T1" fmla="*/ 2147483647 h 54"/>
                    <a:gd name="T2" fmla="*/ 2147483647 w 32"/>
                    <a:gd name="T3" fmla="*/ 2147483647 h 54"/>
                    <a:gd name="T4" fmla="*/ 0 w 32"/>
                    <a:gd name="T5" fmla="*/ 2147483647 h 54"/>
                    <a:gd name="T6" fmla="*/ 2147483647 w 32"/>
                    <a:gd name="T7" fmla="*/ 0 h 54"/>
                    <a:gd name="T8" fmla="*/ 2147483647 w 32"/>
                    <a:gd name="T9" fmla="*/ 2147483647 h 54"/>
                    <a:gd name="T10" fmla="*/ 2147483647 w 32"/>
                    <a:gd name="T11" fmla="*/ 2147483647 h 54"/>
                    <a:gd name="T12" fmla="*/ 2147483647 w 32"/>
                    <a:gd name="T13" fmla="*/ 2147483647 h 54"/>
                    <a:gd name="T14" fmla="*/ 2147483647 w 32"/>
                    <a:gd name="T15" fmla="*/ 2147483647 h 5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54"/>
                    <a:gd name="T26" fmla="*/ 32 w 32"/>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54">
                      <a:moveTo>
                        <a:pt x="8" y="48"/>
                      </a:moveTo>
                      <a:lnTo>
                        <a:pt x="2" y="32"/>
                      </a:lnTo>
                      <a:lnTo>
                        <a:pt x="0" y="12"/>
                      </a:lnTo>
                      <a:lnTo>
                        <a:pt x="7" y="0"/>
                      </a:lnTo>
                      <a:lnTo>
                        <a:pt x="21" y="20"/>
                      </a:lnTo>
                      <a:lnTo>
                        <a:pt x="32" y="40"/>
                      </a:lnTo>
                      <a:lnTo>
                        <a:pt x="29" y="54"/>
                      </a:lnTo>
                      <a:lnTo>
                        <a:pt x="8" y="48"/>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2" name="Freeform 124">
                  <a:extLst>
                    <a:ext uri="{FF2B5EF4-FFF2-40B4-BE49-F238E27FC236}">
                      <a16:creationId xmlns:a16="http://schemas.microsoft.com/office/drawing/2014/main" xmlns="" id="{471F2506-249B-4064-9DE6-A4E2F1591627}"/>
                    </a:ext>
                  </a:extLst>
                </p:cNvPr>
                <p:cNvSpPr>
                  <a:spLocks/>
                </p:cNvSpPr>
                <p:nvPr/>
              </p:nvSpPr>
              <p:spPr bwMode="auto">
                <a:xfrm>
                  <a:off x="2060575" y="2397125"/>
                  <a:ext cx="34925" cy="28575"/>
                </a:xfrm>
                <a:custGeom>
                  <a:avLst/>
                  <a:gdLst>
                    <a:gd name="T0" fmla="*/ 2147483647 w 25"/>
                    <a:gd name="T1" fmla="*/ 2147483647 h 21"/>
                    <a:gd name="T2" fmla="*/ 0 w 25"/>
                    <a:gd name="T3" fmla="*/ 2147483647 h 21"/>
                    <a:gd name="T4" fmla="*/ 2147483647 w 25"/>
                    <a:gd name="T5" fmla="*/ 0 h 21"/>
                    <a:gd name="T6" fmla="*/ 2147483647 w 25"/>
                    <a:gd name="T7" fmla="*/ 2147483647 h 21"/>
                    <a:gd name="T8" fmla="*/ 2147483647 w 25"/>
                    <a:gd name="T9" fmla="*/ 2147483647 h 21"/>
                    <a:gd name="T10" fmla="*/ 2147483647 w 25"/>
                    <a:gd name="T11" fmla="*/ 2147483647 h 21"/>
                    <a:gd name="T12" fmla="*/ 0 60000 65536"/>
                    <a:gd name="T13" fmla="*/ 0 60000 65536"/>
                    <a:gd name="T14" fmla="*/ 0 60000 65536"/>
                    <a:gd name="T15" fmla="*/ 0 60000 65536"/>
                    <a:gd name="T16" fmla="*/ 0 60000 65536"/>
                    <a:gd name="T17" fmla="*/ 0 60000 65536"/>
                    <a:gd name="T18" fmla="*/ 0 w 25"/>
                    <a:gd name="T19" fmla="*/ 0 h 21"/>
                    <a:gd name="T20" fmla="*/ 25 w 2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5" h="21">
                      <a:moveTo>
                        <a:pt x="1" y="21"/>
                      </a:moveTo>
                      <a:lnTo>
                        <a:pt x="0" y="8"/>
                      </a:lnTo>
                      <a:lnTo>
                        <a:pt x="20" y="0"/>
                      </a:lnTo>
                      <a:lnTo>
                        <a:pt x="25" y="11"/>
                      </a:lnTo>
                      <a:lnTo>
                        <a:pt x="19" y="21"/>
                      </a:lnTo>
                      <a:lnTo>
                        <a:pt x="1" y="21"/>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3" name="Freeform 125">
                  <a:extLst>
                    <a:ext uri="{FF2B5EF4-FFF2-40B4-BE49-F238E27FC236}">
                      <a16:creationId xmlns:a16="http://schemas.microsoft.com/office/drawing/2014/main" xmlns="" id="{4AB279BC-5F1D-44F3-AB50-24E110540780}"/>
                    </a:ext>
                  </a:extLst>
                </p:cNvPr>
                <p:cNvSpPr>
                  <a:spLocks/>
                </p:cNvSpPr>
                <p:nvPr/>
              </p:nvSpPr>
              <p:spPr bwMode="auto">
                <a:xfrm>
                  <a:off x="2106613" y="2095500"/>
                  <a:ext cx="25400" cy="71438"/>
                </a:xfrm>
                <a:custGeom>
                  <a:avLst/>
                  <a:gdLst>
                    <a:gd name="T0" fmla="*/ 0 w 19"/>
                    <a:gd name="T1" fmla="*/ 2147483647 h 51"/>
                    <a:gd name="T2" fmla="*/ 2147483647 w 19"/>
                    <a:gd name="T3" fmla="*/ 2147483647 h 51"/>
                    <a:gd name="T4" fmla="*/ 2147483647 w 19"/>
                    <a:gd name="T5" fmla="*/ 0 h 51"/>
                    <a:gd name="T6" fmla="*/ 2147483647 w 19"/>
                    <a:gd name="T7" fmla="*/ 2147483647 h 51"/>
                    <a:gd name="T8" fmla="*/ 2147483647 w 19"/>
                    <a:gd name="T9" fmla="*/ 2147483647 h 51"/>
                    <a:gd name="T10" fmla="*/ 0 w 19"/>
                    <a:gd name="T11" fmla="*/ 2147483647 h 51"/>
                    <a:gd name="T12" fmla="*/ 0 60000 65536"/>
                    <a:gd name="T13" fmla="*/ 0 60000 65536"/>
                    <a:gd name="T14" fmla="*/ 0 60000 65536"/>
                    <a:gd name="T15" fmla="*/ 0 60000 65536"/>
                    <a:gd name="T16" fmla="*/ 0 60000 65536"/>
                    <a:gd name="T17" fmla="*/ 0 60000 65536"/>
                    <a:gd name="T18" fmla="*/ 0 w 19"/>
                    <a:gd name="T19" fmla="*/ 0 h 51"/>
                    <a:gd name="T20" fmla="*/ 19 w 19"/>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9" h="51">
                      <a:moveTo>
                        <a:pt x="0" y="41"/>
                      </a:moveTo>
                      <a:lnTo>
                        <a:pt x="5" y="14"/>
                      </a:lnTo>
                      <a:lnTo>
                        <a:pt x="12" y="0"/>
                      </a:lnTo>
                      <a:lnTo>
                        <a:pt x="19" y="23"/>
                      </a:lnTo>
                      <a:lnTo>
                        <a:pt x="15" y="51"/>
                      </a:lnTo>
                      <a:lnTo>
                        <a:pt x="0" y="41"/>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4" name="Freeform 126">
                  <a:extLst>
                    <a:ext uri="{FF2B5EF4-FFF2-40B4-BE49-F238E27FC236}">
                      <a16:creationId xmlns:a16="http://schemas.microsoft.com/office/drawing/2014/main" xmlns="" id="{FC33B75C-34DB-4512-9139-AFE801F519E4}"/>
                    </a:ext>
                  </a:extLst>
                </p:cNvPr>
                <p:cNvSpPr>
                  <a:spLocks/>
                </p:cNvSpPr>
                <p:nvPr/>
              </p:nvSpPr>
              <p:spPr bwMode="auto">
                <a:xfrm>
                  <a:off x="2036763" y="2860675"/>
                  <a:ext cx="34925" cy="46038"/>
                </a:xfrm>
                <a:custGeom>
                  <a:avLst/>
                  <a:gdLst>
                    <a:gd name="T0" fmla="*/ 0 w 24"/>
                    <a:gd name="T1" fmla="*/ 2147483647 h 33"/>
                    <a:gd name="T2" fmla="*/ 2147483647 w 24"/>
                    <a:gd name="T3" fmla="*/ 0 h 33"/>
                    <a:gd name="T4" fmla="*/ 2147483647 w 24"/>
                    <a:gd name="T5" fmla="*/ 0 h 33"/>
                    <a:gd name="T6" fmla="*/ 2147483647 w 24"/>
                    <a:gd name="T7" fmla="*/ 2147483647 h 33"/>
                    <a:gd name="T8" fmla="*/ 0 w 24"/>
                    <a:gd name="T9" fmla="*/ 2147483647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27"/>
                      </a:moveTo>
                      <a:lnTo>
                        <a:pt x="5" y="0"/>
                      </a:lnTo>
                      <a:lnTo>
                        <a:pt x="24" y="0"/>
                      </a:lnTo>
                      <a:lnTo>
                        <a:pt x="13" y="33"/>
                      </a:lnTo>
                      <a:lnTo>
                        <a:pt x="0" y="27"/>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5" name="Freeform 127">
                  <a:extLst>
                    <a:ext uri="{FF2B5EF4-FFF2-40B4-BE49-F238E27FC236}">
                      <a16:creationId xmlns:a16="http://schemas.microsoft.com/office/drawing/2014/main" xmlns="" id="{26473982-FC6B-4C76-B140-9D3918B81EF5}"/>
                    </a:ext>
                  </a:extLst>
                </p:cNvPr>
                <p:cNvSpPr>
                  <a:spLocks/>
                </p:cNvSpPr>
                <p:nvPr/>
              </p:nvSpPr>
              <p:spPr bwMode="auto">
                <a:xfrm>
                  <a:off x="2130425" y="2168525"/>
                  <a:ext cx="25400" cy="30163"/>
                </a:xfrm>
                <a:custGeom>
                  <a:avLst/>
                  <a:gdLst>
                    <a:gd name="T0" fmla="*/ 2147483647 w 18"/>
                    <a:gd name="T1" fmla="*/ 2147483647 h 21"/>
                    <a:gd name="T2" fmla="*/ 0 w 18"/>
                    <a:gd name="T3" fmla="*/ 2147483647 h 21"/>
                    <a:gd name="T4" fmla="*/ 2147483647 w 18"/>
                    <a:gd name="T5" fmla="*/ 0 h 21"/>
                    <a:gd name="T6" fmla="*/ 2147483647 w 18"/>
                    <a:gd name="T7" fmla="*/ 2147483647 h 21"/>
                    <a:gd name="T8" fmla="*/ 2147483647 w 18"/>
                    <a:gd name="T9" fmla="*/ 2147483647 h 21"/>
                    <a:gd name="T10" fmla="*/ 2147483647 w 18"/>
                    <a:gd name="T11" fmla="*/ 2147483647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1" y="19"/>
                      </a:moveTo>
                      <a:lnTo>
                        <a:pt x="0" y="6"/>
                      </a:lnTo>
                      <a:lnTo>
                        <a:pt x="15" y="0"/>
                      </a:lnTo>
                      <a:lnTo>
                        <a:pt x="18" y="10"/>
                      </a:lnTo>
                      <a:lnTo>
                        <a:pt x="17" y="21"/>
                      </a:lnTo>
                      <a:lnTo>
                        <a:pt x="1" y="1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6" name="Freeform 90">
                  <a:extLst>
                    <a:ext uri="{FF2B5EF4-FFF2-40B4-BE49-F238E27FC236}">
                      <a16:creationId xmlns:a16="http://schemas.microsoft.com/office/drawing/2014/main" xmlns="" id="{11C9A32B-61EA-493D-8368-9FB79937AE21}"/>
                    </a:ext>
                  </a:extLst>
                </p:cNvPr>
                <p:cNvSpPr>
                  <a:spLocks/>
                </p:cNvSpPr>
                <p:nvPr/>
              </p:nvSpPr>
              <p:spPr bwMode="auto">
                <a:xfrm>
                  <a:off x="4427538" y="5410200"/>
                  <a:ext cx="60325" cy="36513"/>
                </a:xfrm>
                <a:custGeom>
                  <a:avLst/>
                  <a:gdLst>
                    <a:gd name="T0" fmla="*/ 2147483647 w 44"/>
                    <a:gd name="T1" fmla="*/ 2147483647 h 26"/>
                    <a:gd name="T2" fmla="*/ 2147483647 w 44"/>
                    <a:gd name="T3" fmla="*/ 2147483647 h 26"/>
                    <a:gd name="T4" fmla="*/ 2147483647 w 44"/>
                    <a:gd name="T5" fmla="*/ 2147483647 h 26"/>
                    <a:gd name="T6" fmla="*/ 0 w 44"/>
                    <a:gd name="T7" fmla="*/ 2147483647 h 26"/>
                    <a:gd name="T8" fmla="*/ 2147483647 w 44"/>
                    <a:gd name="T9" fmla="*/ 0 h 26"/>
                    <a:gd name="T10" fmla="*/ 2147483647 w 44"/>
                    <a:gd name="T11" fmla="*/ 2147483647 h 26"/>
                    <a:gd name="T12" fmla="*/ 2147483647 w 44"/>
                    <a:gd name="T13" fmla="*/ 2147483647 h 26"/>
                    <a:gd name="T14" fmla="*/ 0 60000 65536"/>
                    <a:gd name="T15" fmla="*/ 0 60000 65536"/>
                    <a:gd name="T16" fmla="*/ 0 60000 65536"/>
                    <a:gd name="T17" fmla="*/ 0 60000 65536"/>
                    <a:gd name="T18" fmla="*/ 0 60000 65536"/>
                    <a:gd name="T19" fmla="*/ 0 60000 65536"/>
                    <a:gd name="T20" fmla="*/ 0 60000 65536"/>
                    <a:gd name="T21" fmla="*/ 0 w 44"/>
                    <a:gd name="T22" fmla="*/ 0 h 26"/>
                    <a:gd name="T23" fmla="*/ 44 w 4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6">
                      <a:moveTo>
                        <a:pt x="44" y="21"/>
                      </a:moveTo>
                      <a:lnTo>
                        <a:pt x="32" y="26"/>
                      </a:lnTo>
                      <a:lnTo>
                        <a:pt x="15" y="24"/>
                      </a:lnTo>
                      <a:lnTo>
                        <a:pt x="0" y="12"/>
                      </a:lnTo>
                      <a:lnTo>
                        <a:pt x="12" y="0"/>
                      </a:lnTo>
                      <a:lnTo>
                        <a:pt x="29" y="3"/>
                      </a:lnTo>
                      <a:lnTo>
                        <a:pt x="44" y="21"/>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37" name="Freeform 92">
                  <a:extLst>
                    <a:ext uri="{FF2B5EF4-FFF2-40B4-BE49-F238E27FC236}">
                      <a16:creationId xmlns:a16="http://schemas.microsoft.com/office/drawing/2014/main" xmlns="" id="{FE0A6D0E-7103-4509-A603-75ACFCA92F2C}"/>
                    </a:ext>
                  </a:extLst>
                </p:cNvPr>
                <p:cNvSpPr>
                  <a:spLocks/>
                </p:cNvSpPr>
                <p:nvPr/>
              </p:nvSpPr>
              <p:spPr bwMode="auto">
                <a:xfrm>
                  <a:off x="3633788" y="5829300"/>
                  <a:ext cx="179387" cy="109538"/>
                </a:xfrm>
                <a:custGeom>
                  <a:avLst/>
                  <a:gdLst>
                    <a:gd name="T0" fmla="*/ 2147483647 w 128"/>
                    <a:gd name="T1" fmla="*/ 2147483647 h 78"/>
                    <a:gd name="T2" fmla="*/ 2147483647 w 128"/>
                    <a:gd name="T3" fmla="*/ 2147483647 h 78"/>
                    <a:gd name="T4" fmla="*/ 2147483647 w 128"/>
                    <a:gd name="T5" fmla="*/ 2147483647 h 78"/>
                    <a:gd name="T6" fmla="*/ 0 w 128"/>
                    <a:gd name="T7" fmla="*/ 2147483647 h 78"/>
                    <a:gd name="T8" fmla="*/ 2147483647 w 128"/>
                    <a:gd name="T9" fmla="*/ 2147483647 h 78"/>
                    <a:gd name="T10" fmla="*/ 2147483647 w 128"/>
                    <a:gd name="T11" fmla="*/ 0 h 78"/>
                    <a:gd name="T12" fmla="*/ 2147483647 w 128"/>
                    <a:gd name="T13" fmla="*/ 2147483647 h 78"/>
                    <a:gd name="T14" fmla="*/ 2147483647 w 128"/>
                    <a:gd name="T15" fmla="*/ 2147483647 h 78"/>
                    <a:gd name="T16" fmla="*/ 2147483647 w 128"/>
                    <a:gd name="T17" fmla="*/ 2147483647 h 78"/>
                    <a:gd name="T18" fmla="*/ 2147483647 w 128"/>
                    <a:gd name="T19" fmla="*/ 2147483647 h 78"/>
                    <a:gd name="T20" fmla="*/ 2147483647 w 128"/>
                    <a:gd name="T21" fmla="*/ 2147483647 h 78"/>
                    <a:gd name="T22" fmla="*/ 2147483647 w 128"/>
                    <a:gd name="T23" fmla="*/ 2147483647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78"/>
                    <a:gd name="T38" fmla="*/ 128 w 128"/>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78">
                      <a:moveTo>
                        <a:pt x="78" y="78"/>
                      </a:moveTo>
                      <a:lnTo>
                        <a:pt x="62" y="69"/>
                      </a:lnTo>
                      <a:lnTo>
                        <a:pt x="32" y="51"/>
                      </a:lnTo>
                      <a:lnTo>
                        <a:pt x="0" y="40"/>
                      </a:lnTo>
                      <a:lnTo>
                        <a:pt x="38" y="18"/>
                      </a:lnTo>
                      <a:lnTo>
                        <a:pt x="60" y="0"/>
                      </a:lnTo>
                      <a:lnTo>
                        <a:pt x="89" y="10"/>
                      </a:lnTo>
                      <a:lnTo>
                        <a:pt x="105" y="10"/>
                      </a:lnTo>
                      <a:lnTo>
                        <a:pt x="128" y="25"/>
                      </a:lnTo>
                      <a:lnTo>
                        <a:pt x="102" y="52"/>
                      </a:lnTo>
                      <a:lnTo>
                        <a:pt x="92" y="72"/>
                      </a:lnTo>
                      <a:lnTo>
                        <a:pt x="78" y="78"/>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55" name="任意多边形 4">
                  <a:extLst>
                    <a:ext uri="{FF2B5EF4-FFF2-40B4-BE49-F238E27FC236}">
                      <a16:creationId xmlns:a16="http://schemas.microsoft.com/office/drawing/2014/main" xmlns="" id="{71DE5B02-A5F0-4D03-AA55-60EA85739D9A}"/>
                    </a:ext>
                  </a:extLst>
                </p:cNvPr>
                <p:cNvSpPr>
                  <a:spLocks/>
                </p:cNvSpPr>
                <p:nvPr/>
              </p:nvSpPr>
              <p:spPr bwMode="auto">
                <a:xfrm>
                  <a:off x="1890713" y="6296025"/>
                  <a:ext cx="17462" cy="19050"/>
                </a:xfrm>
                <a:custGeom>
                  <a:avLst/>
                  <a:gdLst>
                    <a:gd name="T0" fmla="*/ 2147483647 w 138"/>
                    <a:gd name="T1" fmla="*/ 0 h 141"/>
                    <a:gd name="T2" fmla="*/ 0 w 138"/>
                    <a:gd name="T3" fmla="*/ 2147483647 h 141"/>
                    <a:gd name="T4" fmla="*/ 2147483647 w 138"/>
                    <a:gd name="T5" fmla="*/ 2147483647 h 141"/>
                    <a:gd name="T6" fmla="*/ 2147483647 w 138"/>
                    <a:gd name="T7" fmla="*/ 0 h 141"/>
                    <a:gd name="T8" fmla="*/ 0 60000 65536"/>
                    <a:gd name="T9" fmla="*/ 0 60000 65536"/>
                    <a:gd name="T10" fmla="*/ 0 60000 65536"/>
                    <a:gd name="T11" fmla="*/ 0 60000 65536"/>
                    <a:gd name="T12" fmla="*/ 0 w 138"/>
                    <a:gd name="T13" fmla="*/ 0 h 141"/>
                    <a:gd name="T14" fmla="*/ 138 w 138"/>
                    <a:gd name="T15" fmla="*/ 141 h 141"/>
                  </a:gdLst>
                  <a:ahLst/>
                  <a:cxnLst>
                    <a:cxn ang="T8">
                      <a:pos x="T0" y="T1"/>
                    </a:cxn>
                    <a:cxn ang="T9">
                      <a:pos x="T2" y="T3"/>
                    </a:cxn>
                    <a:cxn ang="T10">
                      <a:pos x="T4" y="T5"/>
                    </a:cxn>
                    <a:cxn ang="T11">
                      <a:pos x="T6" y="T7"/>
                    </a:cxn>
                  </a:cxnLst>
                  <a:rect l="T12" t="T13" r="T14" b="T15"/>
                  <a:pathLst>
                    <a:path w="138" h="141">
                      <a:moveTo>
                        <a:pt x="0" y="99"/>
                      </a:moveTo>
                      <a:lnTo>
                        <a:pt x="55" y="141"/>
                      </a:lnTo>
                      <a:lnTo>
                        <a:pt x="99" y="125"/>
                      </a:lnTo>
                      <a:lnTo>
                        <a:pt x="123" y="93"/>
                      </a:lnTo>
                      <a:lnTo>
                        <a:pt x="138" y="50"/>
                      </a:lnTo>
                      <a:lnTo>
                        <a:pt x="66" y="0"/>
                      </a:lnTo>
                      <a:lnTo>
                        <a:pt x="30" y="35"/>
                      </a:lnTo>
                      <a:lnTo>
                        <a:pt x="34" y="72"/>
                      </a:lnTo>
                      <a:lnTo>
                        <a:pt x="0" y="9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56" name="任意多边形 4">
                  <a:extLst>
                    <a:ext uri="{FF2B5EF4-FFF2-40B4-BE49-F238E27FC236}">
                      <a16:creationId xmlns:a16="http://schemas.microsoft.com/office/drawing/2014/main" xmlns="" id="{BCDB2BC2-4471-4692-AE9E-024BC3F3E221}"/>
                    </a:ext>
                  </a:extLst>
                </p:cNvPr>
                <p:cNvSpPr>
                  <a:spLocks/>
                </p:cNvSpPr>
                <p:nvPr/>
              </p:nvSpPr>
              <p:spPr bwMode="auto">
                <a:xfrm>
                  <a:off x="1876425" y="6315075"/>
                  <a:ext cx="11113" cy="14288"/>
                </a:xfrm>
                <a:custGeom>
                  <a:avLst/>
                  <a:gdLst>
                    <a:gd name="T0" fmla="*/ 2147483647 w 78"/>
                    <a:gd name="T1" fmla="*/ 0 h 99"/>
                    <a:gd name="T2" fmla="*/ 0 w 78"/>
                    <a:gd name="T3" fmla="*/ 2147483647 h 99"/>
                    <a:gd name="T4" fmla="*/ 2147483647 w 78"/>
                    <a:gd name="T5" fmla="*/ 2147483647 h 99"/>
                    <a:gd name="T6" fmla="*/ 2147483647 w 78"/>
                    <a:gd name="T7" fmla="*/ 0 h 99"/>
                    <a:gd name="T8" fmla="*/ 0 60000 65536"/>
                    <a:gd name="T9" fmla="*/ 0 60000 65536"/>
                    <a:gd name="T10" fmla="*/ 0 60000 65536"/>
                    <a:gd name="T11" fmla="*/ 0 60000 65536"/>
                    <a:gd name="T12" fmla="*/ 0 w 78"/>
                    <a:gd name="T13" fmla="*/ 0 h 99"/>
                    <a:gd name="T14" fmla="*/ 78 w 78"/>
                    <a:gd name="T15" fmla="*/ 99 h 99"/>
                  </a:gdLst>
                  <a:ahLst/>
                  <a:cxnLst>
                    <a:cxn ang="T8">
                      <a:pos x="T0" y="T1"/>
                    </a:cxn>
                    <a:cxn ang="T9">
                      <a:pos x="T2" y="T3"/>
                    </a:cxn>
                    <a:cxn ang="T10">
                      <a:pos x="T4" y="T5"/>
                    </a:cxn>
                    <a:cxn ang="T11">
                      <a:pos x="T6" y="T7"/>
                    </a:cxn>
                  </a:cxnLst>
                  <a:rect l="T12" t="T13" r="T14" b="T15"/>
                  <a:pathLst>
                    <a:path w="78" h="99">
                      <a:moveTo>
                        <a:pt x="0" y="26"/>
                      </a:moveTo>
                      <a:lnTo>
                        <a:pt x="26" y="53"/>
                      </a:lnTo>
                      <a:lnTo>
                        <a:pt x="20" y="76"/>
                      </a:lnTo>
                      <a:lnTo>
                        <a:pt x="35" y="99"/>
                      </a:lnTo>
                      <a:lnTo>
                        <a:pt x="74" y="81"/>
                      </a:lnTo>
                      <a:lnTo>
                        <a:pt x="78" y="32"/>
                      </a:lnTo>
                      <a:lnTo>
                        <a:pt x="52" y="0"/>
                      </a:lnTo>
                      <a:lnTo>
                        <a:pt x="20" y="5"/>
                      </a:lnTo>
                      <a:lnTo>
                        <a:pt x="0" y="2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57" name="任意多边形 4">
                  <a:extLst>
                    <a:ext uri="{FF2B5EF4-FFF2-40B4-BE49-F238E27FC236}">
                      <a16:creationId xmlns:a16="http://schemas.microsoft.com/office/drawing/2014/main" xmlns="" id="{2B61CD25-02F6-4435-9955-320E8052612B}"/>
                    </a:ext>
                  </a:extLst>
                </p:cNvPr>
                <p:cNvSpPr>
                  <a:spLocks/>
                </p:cNvSpPr>
                <p:nvPr/>
              </p:nvSpPr>
              <p:spPr bwMode="auto">
                <a:xfrm>
                  <a:off x="1851025" y="6324600"/>
                  <a:ext cx="15875" cy="12700"/>
                </a:xfrm>
                <a:custGeom>
                  <a:avLst/>
                  <a:gdLst>
                    <a:gd name="T0" fmla="*/ 2147483647 w 114"/>
                    <a:gd name="T1" fmla="*/ 0 h 94"/>
                    <a:gd name="T2" fmla="*/ 0 w 114"/>
                    <a:gd name="T3" fmla="*/ 2147483647 h 94"/>
                    <a:gd name="T4" fmla="*/ 2147483647 w 114"/>
                    <a:gd name="T5" fmla="*/ 2147483647 h 94"/>
                    <a:gd name="T6" fmla="*/ 2147483647 w 114"/>
                    <a:gd name="T7" fmla="*/ 0 h 94"/>
                    <a:gd name="T8" fmla="*/ 0 60000 65536"/>
                    <a:gd name="T9" fmla="*/ 0 60000 65536"/>
                    <a:gd name="T10" fmla="*/ 0 60000 65536"/>
                    <a:gd name="T11" fmla="*/ 0 60000 65536"/>
                    <a:gd name="T12" fmla="*/ 0 w 114"/>
                    <a:gd name="T13" fmla="*/ 0 h 94"/>
                    <a:gd name="T14" fmla="*/ 114 w 114"/>
                    <a:gd name="T15" fmla="*/ 94 h 94"/>
                  </a:gdLst>
                  <a:ahLst/>
                  <a:cxnLst>
                    <a:cxn ang="T8">
                      <a:pos x="T0" y="T1"/>
                    </a:cxn>
                    <a:cxn ang="T9">
                      <a:pos x="T2" y="T3"/>
                    </a:cxn>
                    <a:cxn ang="T10">
                      <a:pos x="T4" y="T5"/>
                    </a:cxn>
                    <a:cxn ang="T11">
                      <a:pos x="T6" y="T7"/>
                    </a:cxn>
                  </a:cxnLst>
                  <a:rect l="T12" t="T13" r="T14" b="T15"/>
                  <a:pathLst>
                    <a:path w="114" h="94">
                      <a:moveTo>
                        <a:pt x="0" y="26"/>
                      </a:moveTo>
                      <a:lnTo>
                        <a:pt x="18" y="49"/>
                      </a:lnTo>
                      <a:lnTo>
                        <a:pt x="45" y="51"/>
                      </a:lnTo>
                      <a:lnTo>
                        <a:pt x="60" y="72"/>
                      </a:lnTo>
                      <a:lnTo>
                        <a:pt x="88" y="94"/>
                      </a:lnTo>
                      <a:lnTo>
                        <a:pt x="114" y="90"/>
                      </a:lnTo>
                      <a:lnTo>
                        <a:pt x="102" y="64"/>
                      </a:lnTo>
                      <a:lnTo>
                        <a:pt x="70" y="43"/>
                      </a:lnTo>
                      <a:lnTo>
                        <a:pt x="55" y="18"/>
                      </a:lnTo>
                      <a:lnTo>
                        <a:pt x="52" y="0"/>
                      </a:lnTo>
                      <a:lnTo>
                        <a:pt x="22" y="1"/>
                      </a:lnTo>
                      <a:lnTo>
                        <a:pt x="0" y="2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58" name="任意多边形 4">
                  <a:extLst>
                    <a:ext uri="{FF2B5EF4-FFF2-40B4-BE49-F238E27FC236}">
                      <a16:creationId xmlns:a16="http://schemas.microsoft.com/office/drawing/2014/main" xmlns="" id="{9B57D80E-6794-4503-8B29-8D9035A63B8C}"/>
                    </a:ext>
                  </a:extLst>
                </p:cNvPr>
                <p:cNvSpPr>
                  <a:spLocks/>
                </p:cNvSpPr>
                <p:nvPr/>
              </p:nvSpPr>
              <p:spPr bwMode="auto">
                <a:xfrm>
                  <a:off x="1873250" y="6272213"/>
                  <a:ext cx="49213" cy="30162"/>
                </a:xfrm>
                <a:custGeom>
                  <a:avLst/>
                  <a:gdLst>
                    <a:gd name="T0" fmla="*/ 2147483647 w 367"/>
                    <a:gd name="T1" fmla="*/ 0 h 231"/>
                    <a:gd name="T2" fmla="*/ 0 w 367"/>
                    <a:gd name="T3" fmla="*/ 2147483647 h 231"/>
                    <a:gd name="T4" fmla="*/ 2147483647 w 367"/>
                    <a:gd name="T5" fmla="*/ 2147483647 h 231"/>
                    <a:gd name="T6" fmla="*/ 2147483647 w 367"/>
                    <a:gd name="T7" fmla="*/ 0 h 231"/>
                    <a:gd name="T8" fmla="*/ 0 60000 65536"/>
                    <a:gd name="T9" fmla="*/ 0 60000 65536"/>
                    <a:gd name="T10" fmla="*/ 0 60000 65536"/>
                    <a:gd name="T11" fmla="*/ 0 60000 65536"/>
                    <a:gd name="T12" fmla="*/ 0 w 367"/>
                    <a:gd name="T13" fmla="*/ 0 h 231"/>
                    <a:gd name="T14" fmla="*/ 367 w 367"/>
                    <a:gd name="T15" fmla="*/ 231 h 231"/>
                  </a:gdLst>
                  <a:ahLst/>
                  <a:cxnLst>
                    <a:cxn ang="T8">
                      <a:pos x="T0" y="T1"/>
                    </a:cxn>
                    <a:cxn ang="T9">
                      <a:pos x="T2" y="T3"/>
                    </a:cxn>
                    <a:cxn ang="T10">
                      <a:pos x="T4" y="T5"/>
                    </a:cxn>
                    <a:cxn ang="T11">
                      <a:pos x="T6" y="T7"/>
                    </a:cxn>
                  </a:cxnLst>
                  <a:rect l="T12" t="T13" r="T14" b="T15"/>
                  <a:pathLst>
                    <a:path w="367" h="231">
                      <a:moveTo>
                        <a:pt x="0" y="112"/>
                      </a:moveTo>
                      <a:lnTo>
                        <a:pt x="37" y="141"/>
                      </a:lnTo>
                      <a:lnTo>
                        <a:pt x="37" y="171"/>
                      </a:lnTo>
                      <a:lnTo>
                        <a:pt x="16" y="211"/>
                      </a:lnTo>
                      <a:lnTo>
                        <a:pt x="51" y="231"/>
                      </a:lnTo>
                      <a:lnTo>
                        <a:pt x="90" y="213"/>
                      </a:lnTo>
                      <a:lnTo>
                        <a:pt x="103" y="172"/>
                      </a:lnTo>
                      <a:lnTo>
                        <a:pt x="129" y="189"/>
                      </a:lnTo>
                      <a:lnTo>
                        <a:pt x="153" y="127"/>
                      </a:lnTo>
                      <a:lnTo>
                        <a:pt x="153" y="99"/>
                      </a:lnTo>
                      <a:lnTo>
                        <a:pt x="181" y="88"/>
                      </a:lnTo>
                      <a:lnTo>
                        <a:pt x="183" y="123"/>
                      </a:lnTo>
                      <a:lnTo>
                        <a:pt x="214" y="132"/>
                      </a:lnTo>
                      <a:lnTo>
                        <a:pt x="240" y="114"/>
                      </a:lnTo>
                      <a:lnTo>
                        <a:pt x="255" y="132"/>
                      </a:lnTo>
                      <a:lnTo>
                        <a:pt x="256" y="175"/>
                      </a:lnTo>
                      <a:lnTo>
                        <a:pt x="280" y="192"/>
                      </a:lnTo>
                      <a:lnTo>
                        <a:pt x="321" y="180"/>
                      </a:lnTo>
                      <a:lnTo>
                        <a:pt x="360" y="180"/>
                      </a:lnTo>
                      <a:lnTo>
                        <a:pt x="367" y="142"/>
                      </a:lnTo>
                      <a:lnTo>
                        <a:pt x="343" y="117"/>
                      </a:lnTo>
                      <a:lnTo>
                        <a:pt x="310" y="96"/>
                      </a:lnTo>
                      <a:lnTo>
                        <a:pt x="294" y="57"/>
                      </a:lnTo>
                      <a:lnTo>
                        <a:pt x="240" y="55"/>
                      </a:lnTo>
                      <a:lnTo>
                        <a:pt x="249" y="0"/>
                      </a:lnTo>
                      <a:lnTo>
                        <a:pt x="216" y="10"/>
                      </a:lnTo>
                      <a:lnTo>
                        <a:pt x="199" y="43"/>
                      </a:lnTo>
                      <a:lnTo>
                        <a:pt x="172" y="42"/>
                      </a:lnTo>
                      <a:lnTo>
                        <a:pt x="145" y="6"/>
                      </a:lnTo>
                      <a:lnTo>
                        <a:pt x="111" y="25"/>
                      </a:lnTo>
                      <a:lnTo>
                        <a:pt x="114" y="52"/>
                      </a:lnTo>
                      <a:lnTo>
                        <a:pt x="78" y="58"/>
                      </a:lnTo>
                      <a:lnTo>
                        <a:pt x="37" y="36"/>
                      </a:lnTo>
                      <a:lnTo>
                        <a:pt x="18" y="84"/>
                      </a:lnTo>
                      <a:lnTo>
                        <a:pt x="0" y="11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59" name="任意多边形 4">
                  <a:extLst>
                    <a:ext uri="{FF2B5EF4-FFF2-40B4-BE49-F238E27FC236}">
                      <a16:creationId xmlns:a16="http://schemas.microsoft.com/office/drawing/2014/main" xmlns="" id="{2A27DF05-E8A7-43D9-8610-6F5F024BF78E}"/>
                    </a:ext>
                  </a:extLst>
                </p:cNvPr>
                <p:cNvSpPr>
                  <a:spLocks/>
                </p:cNvSpPr>
                <p:nvPr/>
              </p:nvSpPr>
              <p:spPr bwMode="auto">
                <a:xfrm>
                  <a:off x="1863725" y="6288088"/>
                  <a:ext cx="9525" cy="11112"/>
                </a:xfrm>
                <a:custGeom>
                  <a:avLst/>
                  <a:gdLst>
                    <a:gd name="T0" fmla="*/ 2147483647 w 72"/>
                    <a:gd name="T1" fmla="*/ 0 h 81"/>
                    <a:gd name="T2" fmla="*/ 0 w 72"/>
                    <a:gd name="T3" fmla="*/ 2147483647 h 81"/>
                    <a:gd name="T4" fmla="*/ 2147483647 w 72"/>
                    <a:gd name="T5" fmla="*/ 2147483647 h 81"/>
                    <a:gd name="T6" fmla="*/ 2147483647 w 72"/>
                    <a:gd name="T7" fmla="*/ 0 h 81"/>
                    <a:gd name="T8" fmla="*/ 0 60000 65536"/>
                    <a:gd name="T9" fmla="*/ 0 60000 65536"/>
                    <a:gd name="T10" fmla="*/ 0 60000 65536"/>
                    <a:gd name="T11" fmla="*/ 0 60000 65536"/>
                    <a:gd name="T12" fmla="*/ 0 w 72"/>
                    <a:gd name="T13" fmla="*/ 0 h 81"/>
                    <a:gd name="T14" fmla="*/ 72 w 72"/>
                    <a:gd name="T15" fmla="*/ 81 h 81"/>
                  </a:gdLst>
                  <a:ahLst/>
                  <a:cxnLst>
                    <a:cxn ang="T8">
                      <a:pos x="T0" y="T1"/>
                    </a:cxn>
                    <a:cxn ang="T9">
                      <a:pos x="T2" y="T3"/>
                    </a:cxn>
                    <a:cxn ang="T10">
                      <a:pos x="T4" y="T5"/>
                    </a:cxn>
                    <a:cxn ang="T11">
                      <a:pos x="T6" y="T7"/>
                    </a:cxn>
                  </a:cxnLst>
                  <a:rect l="T12" t="T13" r="T14" b="T15"/>
                  <a:pathLst>
                    <a:path w="72" h="81">
                      <a:moveTo>
                        <a:pt x="0" y="12"/>
                      </a:moveTo>
                      <a:lnTo>
                        <a:pt x="15" y="27"/>
                      </a:lnTo>
                      <a:lnTo>
                        <a:pt x="31" y="45"/>
                      </a:lnTo>
                      <a:lnTo>
                        <a:pt x="15" y="71"/>
                      </a:lnTo>
                      <a:lnTo>
                        <a:pt x="43" y="81"/>
                      </a:lnTo>
                      <a:lnTo>
                        <a:pt x="57" y="60"/>
                      </a:lnTo>
                      <a:lnTo>
                        <a:pt x="72" y="36"/>
                      </a:lnTo>
                      <a:lnTo>
                        <a:pt x="46" y="8"/>
                      </a:lnTo>
                      <a:lnTo>
                        <a:pt x="15" y="0"/>
                      </a:lnTo>
                      <a:lnTo>
                        <a:pt x="0" y="1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0" name="任意多边形 4">
                  <a:extLst>
                    <a:ext uri="{FF2B5EF4-FFF2-40B4-BE49-F238E27FC236}">
                      <a16:creationId xmlns:a16="http://schemas.microsoft.com/office/drawing/2014/main" xmlns="" id="{C19FF6B8-E22A-444A-B088-EED8A1397D08}"/>
                    </a:ext>
                  </a:extLst>
                </p:cNvPr>
                <p:cNvSpPr>
                  <a:spLocks/>
                </p:cNvSpPr>
                <p:nvPr/>
              </p:nvSpPr>
              <p:spPr bwMode="auto">
                <a:xfrm>
                  <a:off x="1866900" y="6315075"/>
                  <a:ext cx="7938" cy="7938"/>
                </a:xfrm>
                <a:custGeom>
                  <a:avLst/>
                  <a:gdLst>
                    <a:gd name="T0" fmla="*/ 2147483647 w 54"/>
                    <a:gd name="T1" fmla="*/ 0 h 64"/>
                    <a:gd name="T2" fmla="*/ 0 w 54"/>
                    <a:gd name="T3" fmla="*/ 2147483647 h 64"/>
                    <a:gd name="T4" fmla="*/ 2147483647 w 54"/>
                    <a:gd name="T5" fmla="*/ 2147483647 h 64"/>
                    <a:gd name="T6" fmla="*/ 2147483647 w 54"/>
                    <a:gd name="T7" fmla="*/ 0 h 64"/>
                    <a:gd name="T8" fmla="*/ 0 60000 65536"/>
                    <a:gd name="T9" fmla="*/ 0 60000 65536"/>
                    <a:gd name="T10" fmla="*/ 0 60000 65536"/>
                    <a:gd name="T11" fmla="*/ 0 60000 65536"/>
                    <a:gd name="T12" fmla="*/ 0 w 54"/>
                    <a:gd name="T13" fmla="*/ 0 h 64"/>
                    <a:gd name="T14" fmla="*/ 54 w 54"/>
                    <a:gd name="T15" fmla="*/ 64 h 64"/>
                  </a:gdLst>
                  <a:ahLst/>
                  <a:cxnLst>
                    <a:cxn ang="T8">
                      <a:pos x="T0" y="T1"/>
                    </a:cxn>
                    <a:cxn ang="T9">
                      <a:pos x="T2" y="T3"/>
                    </a:cxn>
                    <a:cxn ang="T10">
                      <a:pos x="T4" y="T5"/>
                    </a:cxn>
                    <a:cxn ang="T11">
                      <a:pos x="T6" y="T7"/>
                    </a:cxn>
                  </a:cxnLst>
                  <a:rect l="T12" t="T13" r="T14" b="T15"/>
                  <a:pathLst>
                    <a:path w="54" h="64">
                      <a:moveTo>
                        <a:pt x="0" y="27"/>
                      </a:moveTo>
                      <a:lnTo>
                        <a:pt x="13" y="49"/>
                      </a:lnTo>
                      <a:lnTo>
                        <a:pt x="34" y="64"/>
                      </a:lnTo>
                      <a:lnTo>
                        <a:pt x="54" y="57"/>
                      </a:lnTo>
                      <a:lnTo>
                        <a:pt x="48" y="25"/>
                      </a:lnTo>
                      <a:lnTo>
                        <a:pt x="37" y="1"/>
                      </a:lnTo>
                      <a:lnTo>
                        <a:pt x="16" y="0"/>
                      </a:lnTo>
                      <a:lnTo>
                        <a:pt x="0" y="27"/>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1" name="任意多边形 4">
                  <a:extLst>
                    <a:ext uri="{FF2B5EF4-FFF2-40B4-BE49-F238E27FC236}">
                      <a16:creationId xmlns:a16="http://schemas.microsoft.com/office/drawing/2014/main" xmlns="" id="{FE7B50CA-F5B6-4349-9677-BF18659069D3}"/>
                    </a:ext>
                  </a:extLst>
                </p:cNvPr>
                <p:cNvSpPr>
                  <a:spLocks/>
                </p:cNvSpPr>
                <p:nvPr/>
              </p:nvSpPr>
              <p:spPr bwMode="auto">
                <a:xfrm>
                  <a:off x="1890713" y="6296025"/>
                  <a:ext cx="17462" cy="19050"/>
                </a:xfrm>
                <a:custGeom>
                  <a:avLst/>
                  <a:gdLst>
                    <a:gd name="T0" fmla="*/ 2147483647 w 138"/>
                    <a:gd name="T1" fmla="*/ 0 h 141"/>
                    <a:gd name="T2" fmla="*/ 0 w 138"/>
                    <a:gd name="T3" fmla="*/ 2147483647 h 141"/>
                    <a:gd name="T4" fmla="*/ 2147483647 w 138"/>
                    <a:gd name="T5" fmla="*/ 2147483647 h 141"/>
                    <a:gd name="T6" fmla="*/ 2147483647 w 138"/>
                    <a:gd name="T7" fmla="*/ 0 h 141"/>
                    <a:gd name="T8" fmla="*/ 0 60000 65536"/>
                    <a:gd name="T9" fmla="*/ 0 60000 65536"/>
                    <a:gd name="T10" fmla="*/ 0 60000 65536"/>
                    <a:gd name="T11" fmla="*/ 0 60000 65536"/>
                    <a:gd name="T12" fmla="*/ 0 w 138"/>
                    <a:gd name="T13" fmla="*/ 0 h 141"/>
                    <a:gd name="T14" fmla="*/ 138 w 138"/>
                    <a:gd name="T15" fmla="*/ 141 h 141"/>
                  </a:gdLst>
                  <a:ahLst/>
                  <a:cxnLst>
                    <a:cxn ang="T8">
                      <a:pos x="T0" y="T1"/>
                    </a:cxn>
                    <a:cxn ang="T9">
                      <a:pos x="T2" y="T3"/>
                    </a:cxn>
                    <a:cxn ang="T10">
                      <a:pos x="T4" y="T5"/>
                    </a:cxn>
                    <a:cxn ang="T11">
                      <a:pos x="T6" y="T7"/>
                    </a:cxn>
                  </a:cxnLst>
                  <a:rect l="T12" t="T13" r="T14" b="T15"/>
                  <a:pathLst>
                    <a:path w="138" h="141">
                      <a:moveTo>
                        <a:pt x="0" y="99"/>
                      </a:moveTo>
                      <a:lnTo>
                        <a:pt x="55" y="141"/>
                      </a:lnTo>
                      <a:lnTo>
                        <a:pt x="99" y="125"/>
                      </a:lnTo>
                      <a:lnTo>
                        <a:pt x="123" y="93"/>
                      </a:lnTo>
                      <a:lnTo>
                        <a:pt x="138" y="50"/>
                      </a:lnTo>
                      <a:lnTo>
                        <a:pt x="66" y="0"/>
                      </a:lnTo>
                      <a:lnTo>
                        <a:pt x="30" y="35"/>
                      </a:lnTo>
                      <a:lnTo>
                        <a:pt x="34" y="72"/>
                      </a:lnTo>
                      <a:lnTo>
                        <a:pt x="0" y="99"/>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62" name="任意多边形 4">
                  <a:extLst>
                    <a:ext uri="{FF2B5EF4-FFF2-40B4-BE49-F238E27FC236}">
                      <a16:creationId xmlns:a16="http://schemas.microsoft.com/office/drawing/2014/main" xmlns="" id="{D50D1B96-913F-4F50-9206-4C8C2F0FAB7E}"/>
                    </a:ext>
                  </a:extLst>
                </p:cNvPr>
                <p:cNvSpPr>
                  <a:spLocks/>
                </p:cNvSpPr>
                <p:nvPr/>
              </p:nvSpPr>
              <p:spPr bwMode="auto">
                <a:xfrm>
                  <a:off x="1876425" y="6315075"/>
                  <a:ext cx="11113" cy="14288"/>
                </a:xfrm>
                <a:custGeom>
                  <a:avLst/>
                  <a:gdLst>
                    <a:gd name="T0" fmla="*/ 2147483647 w 78"/>
                    <a:gd name="T1" fmla="*/ 0 h 99"/>
                    <a:gd name="T2" fmla="*/ 0 w 78"/>
                    <a:gd name="T3" fmla="*/ 2147483647 h 99"/>
                    <a:gd name="T4" fmla="*/ 2147483647 w 78"/>
                    <a:gd name="T5" fmla="*/ 2147483647 h 99"/>
                    <a:gd name="T6" fmla="*/ 2147483647 w 78"/>
                    <a:gd name="T7" fmla="*/ 0 h 99"/>
                    <a:gd name="T8" fmla="*/ 0 60000 65536"/>
                    <a:gd name="T9" fmla="*/ 0 60000 65536"/>
                    <a:gd name="T10" fmla="*/ 0 60000 65536"/>
                    <a:gd name="T11" fmla="*/ 0 60000 65536"/>
                    <a:gd name="T12" fmla="*/ 0 w 78"/>
                    <a:gd name="T13" fmla="*/ 0 h 99"/>
                    <a:gd name="T14" fmla="*/ 78 w 78"/>
                    <a:gd name="T15" fmla="*/ 99 h 99"/>
                  </a:gdLst>
                  <a:ahLst/>
                  <a:cxnLst>
                    <a:cxn ang="T8">
                      <a:pos x="T0" y="T1"/>
                    </a:cxn>
                    <a:cxn ang="T9">
                      <a:pos x="T2" y="T3"/>
                    </a:cxn>
                    <a:cxn ang="T10">
                      <a:pos x="T4" y="T5"/>
                    </a:cxn>
                    <a:cxn ang="T11">
                      <a:pos x="T6" y="T7"/>
                    </a:cxn>
                  </a:cxnLst>
                  <a:rect l="T12" t="T13" r="T14" b="T15"/>
                  <a:pathLst>
                    <a:path w="78" h="99">
                      <a:moveTo>
                        <a:pt x="0" y="26"/>
                      </a:moveTo>
                      <a:lnTo>
                        <a:pt x="26" y="53"/>
                      </a:lnTo>
                      <a:lnTo>
                        <a:pt x="20" y="76"/>
                      </a:lnTo>
                      <a:lnTo>
                        <a:pt x="35" y="99"/>
                      </a:lnTo>
                      <a:lnTo>
                        <a:pt x="74" y="81"/>
                      </a:lnTo>
                      <a:lnTo>
                        <a:pt x="78" y="32"/>
                      </a:lnTo>
                      <a:lnTo>
                        <a:pt x="52" y="0"/>
                      </a:lnTo>
                      <a:lnTo>
                        <a:pt x="20" y="5"/>
                      </a:lnTo>
                      <a:lnTo>
                        <a:pt x="0" y="2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63" name="任意多边形 4">
                  <a:extLst>
                    <a:ext uri="{FF2B5EF4-FFF2-40B4-BE49-F238E27FC236}">
                      <a16:creationId xmlns:a16="http://schemas.microsoft.com/office/drawing/2014/main" xmlns="" id="{D6FC90F3-F24E-4C44-AA30-F13501CDAAD4}"/>
                    </a:ext>
                  </a:extLst>
                </p:cNvPr>
                <p:cNvSpPr>
                  <a:spLocks/>
                </p:cNvSpPr>
                <p:nvPr/>
              </p:nvSpPr>
              <p:spPr bwMode="auto">
                <a:xfrm>
                  <a:off x="1851025" y="6324600"/>
                  <a:ext cx="15875" cy="12700"/>
                </a:xfrm>
                <a:custGeom>
                  <a:avLst/>
                  <a:gdLst>
                    <a:gd name="T0" fmla="*/ 2147483647 w 114"/>
                    <a:gd name="T1" fmla="*/ 0 h 94"/>
                    <a:gd name="T2" fmla="*/ 0 w 114"/>
                    <a:gd name="T3" fmla="*/ 2147483647 h 94"/>
                    <a:gd name="T4" fmla="*/ 2147483647 w 114"/>
                    <a:gd name="T5" fmla="*/ 2147483647 h 94"/>
                    <a:gd name="T6" fmla="*/ 2147483647 w 114"/>
                    <a:gd name="T7" fmla="*/ 0 h 94"/>
                    <a:gd name="T8" fmla="*/ 0 60000 65536"/>
                    <a:gd name="T9" fmla="*/ 0 60000 65536"/>
                    <a:gd name="T10" fmla="*/ 0 60000 65536"/>
                    <a:gd name="T11" fmla="*/ 0 60000 65536"/>
                    <a:gd name="T12" fmla="*/ 0 w 114"/>
                    <a:gd name="T13" fmla="*/ 0 h 94"/>
                    <a:gd name="T14" fmla="*/ 114 w 114"/>
                    <a:gd name="T15" fmla="*/ 94 h 94"/>
                  </a:gdLst>
                  <a:ahLst/>
                  <a:cxnLst>
                    <a:cxn ang="T8">
                      <a:pos x="T0" y="T1"/>
                    </a:cxn>
                    <a:cxn ang="T9">
                      <a:pos x="T2" y="T3"/>
                    </a:cxn>
                    <a:cxn ang="T10">
                      <a:pos x="T4" y="T5"/>
                    </a:cxn>
                    <a:cxn ang="T11">
                      <a:pos x="T6" y="T7"/>
                    </a:cxn>
                  </a:cxnLst>
                  <a:rect l="T12" t="T13" r="T14" b="T15"/>
                  <a:pathLst>
                    <a:path w="114" h="94">
                      <a:moveTo>
                        <a:pt x="0" y="26"/>
                      </a:moveTo>
                      <a:lnTo>
                        <a:pt x="18" y="49"/>
                      </a:lnTo>
                      <a:lnTo>
                        <a:pt x="45" y="51"/>
                      </a:lnTo>
                      <a:lnTo>
                        <a:pt x="60" y="72"/>
                      </a:lnTo>
                      <a:lnTo>
                        <a:pt x="88" y="94"/>
                      </a:lnTo>
                      <a:lnTo>
                        <a:pt x="114" y="90"/>
                      </a:lnTo>
                      <a:lnTo>
                        <a:pt x="102" y="64"/>
                      </a:lnTo>
                      <a:lnTo>
                        <a:pt x="70" y="43"/>
                      </a:lnTo>
                      <a:lnTo>
                        <a:pt x="55" y="18"/>
                      </a:lnTo>
                      <a:lnTo>
                        <a:pt x="52" y="0"/>
                      </a:lnTo>
                      <a:lnTo>
                        <a:pt x="22" y="1"/>
                      </a:lnTo>
                      <a:lnTo>
                        <a:pt x="0" y="2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64" name="任意多边形 4">
                  <a:extLst>
                    <a:ext uri="{FF2B5EF4-FFF2-40B4-BE49-F238E27FC236}">
                      <a16:creationId xmlns:a16="http://schemas.microsoft.com/office/drawing/2014/main" xmlns="" id="{E7F4667C-8778-4073-9061-CD1B7A4C2D61}"/>
                    </a:ext>
                  </a:extLst>
                </p:cNvPr>
                <p:cNvSpPr>
                  <a:spLocks/>
                </p:cNvSpPr>
                <p:nvPr/>
              </p:nvSpPr>
              <p:spPr bwMode="auto">
                <a:xfrm>
                  <a:off x="1873250" y="6272213"/>
                  <a:ext cx="49213" cy="30162"/>
                </a:xfrm>
                <a:custGeom>
                  <a:avLst/>
                  <a:gdLst>
                    <a:gd name="T0" fmla="*/ 2147483647 w 367"/>
                    <a:gd name="T1" fmla="*/ 0 h 231"/>
                    <a:gd name="T2" fmla="*/ 0 w 367"/>
                    <a:gd name="T3" fmla="*/ 2147483647 h 231"/>
                    <a:gd name="T4" fmla="*/ 2147483647 w 367"/>
                    <a:gd name="T5" fmla="*/ 2147483647 h 231"/>
                    <a:gd name="T6" fmla="*/ 2147483647 w 367"/>
                    <a:gd name="T7" fmla="*/ 0 h 231"/>
                    <a:gd name="T8" fmla="*/ 0 60000 65536"/>
                    <a:gd name="T9" fmla="*/ 0 60000 65536"/>
                    <a:gd name="T10" fmla="*/ 0 60000 65536"/>
                    <a:gd name="T11" fmla="*/ 0 60000 65536"/>
                    <a:gd name="T12" fmla="*/ 0 w 367"/>
                    <a:gd name="T13" fmla="*/ 0 h 231"/>
                    <a:gd name="T14" fmla="*/ 367 w 367"/>
                    <a:gd name="T15" fmla="*/ 231 h 231"/>
                  </a:gdLst>
                  <a:ahLst/>
                  <a:cxnLst>
                    <a:cxn ang="T8">
                      <a:pos x="T0" y="T1"/>
                    </a:cxn>
                    <a:cxn ang="T9">
                      <a:pos x="T2" y="T3"/>
                    </a:cxn>
                    <a:cxn ang="T10">
                      <a:pos x="T4" y="T5"/>
                    </a:cxn>
                    <a:cxn ang="T11">
                      <a:pos x="T6" y="T7"/>
                    </a:cxn>
                  </a:cxnLst>
                  <a:rect l="T12" t="T13" r="T14" b="T15"/>
                  <a:pathLst>
                    <a:path w="367" h="231">
                      <a:moveTo>
                        <a:pt x="0" y="112"/>
                      </a:moveTo>
                      <a:lnTo>
                        <a:pt x="37" y="141"/>
                      </a:lnTo>
                      <a:lnTo>
                        <a:pt x="37" y="171"/>
                      </a:lnTo>
                      <a:lnTo>
                        <a:pt x="16" y="211"/>
                      </a:lnTo>
                      <a:lnTo>
                        <a:pt x="51" y="231"/>
                      </a:lnTo>
                      <a:lnTo>
                        <a:pt x="90" y="213"/>
                      </a:lnTo>
                      <a:lnTo>
                        <a:pt x="103" y="172"/>
                      </a:lnTo>
                      <a:lnTo>
                        <a:pt x="129" y="189"/>
                      </a:lnTo>
                      <a:lnTo>
                        <a:pt x="153" y="127"/>
                      </a:lnTo>
                      <a:lnTo>
                        <a:pt x="153" y="99"/>
                      </a:lnTo>
                      <a:lnTo>
                        <a:pt x="181" y="88"/>
                      </a:lnTo>
                      <a:lnTo>
                        <a:pt x="183" y="123"/>
                      </a:lnTo>
                      <a:lnTo>
                        <a:pt x="214" y="132"/>
                      </a:lnTo>
                      <a:lnTo>
                        <a:pt x="240" y="114"/>
                      </a:lnTo>
                      <a:lnTo>
                        <a:pt x="255" y="132"/>
                      </a:lnTo>
                      <a:lnTo>
                        <a:pt x="256" y="175"/>
                      </a:lnTo>
                      <a:lnTo>
                        <a:pt x="280" y="192"/>
                      </a:lnTo>
                      <a:lnTo>
                        <a:pt x="321" y="180"/>
                      </a:lnTo>
                      <a:lnTo>
                        <a:pt x="360" y="180"/>
                      </a:lnTo>
                      <a:lnTo>
                        <a:pt x="367" y="142"/>
                      </a:lnTo>
                      <a:lnTo>
                        <a:pt x="343" y="117"/>
                      </a:lnTo>
                      <a:lnTo>
                        <a:pt x="310" y="96"/>
                      </a:lnTo>
                      <a:lnTo>
                        <a:pt x="294" y="57"/>
                      </a:lnTo>
                      <a:lnTo>
                        <a:pt x="240" y="55"/>
                      </a:lnTo>
                      <a:lnTo>
                        <a:pt x="249" y="0"/>
                      </a:lnTo>
                      <a:lnTo>
                        <a:pt x="216" y="10"/>
                      </a:lnTo>
                      <a:lnTo>
                        <a:pt x="199" y="43"/>
                      </a:lnTo>
                      <a:lnTo>
                        <a:pt x="172" y="42"/>
                      </a:lnTo>
                      <a:lnTo>
                        <a:pt x="145" y="6"/>
                      </a:lnTo>
                      <a:lnTo>
                        <a:pt x="111" y="25"/>
                      </a:lnTo>
                      <a:lnTo>
                        <a:pt x="114" y="52"/>
                      </a:lnTo>
                      <a:lnTo>
                        <a:pt x="78" y="58"/>
                      </a:lnTo>
                      <a:lnTo>
                        <a:pt x="37" y="36"/>
                      </a:lnTo>
                      <a:lnTo>
                        <a:pt x="18" y="84"/>
                      </a:lnTo>
                      <a:lnTo>
                        <a:pt x="0" y="11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65" name="任意多边形 4">
                  <a:extLst>
                    <a:ext uri="{FF2B5EF4-FFF2-40B4-BE49-F238E27FC236}">
                      <a16:creationId xmlns:a16="http://schemas.microsoft.com/office/drawing/2014/main" xmlns="" id="{DB0DFF2B-117F-4EF2-BB53-C1E37803ACDB}"/>
                    </a:ext>
                  </a:extLst>
                </p:cNvPr>
                <p:cNvSpPr>
                  <a:spLocks/>
                </p:cNvSpPr>
                <p:nvPr/>
              </p:nvSpPr>
              <p:spPr bwMode="auto">
                <a:xfrm>
                  <a:off x="1863725" y="6288088"/>
                  <a:ext cx="9525" cy="11112"/>
                </a:xfrm>
                <a:custGeom>
                  <a:avLst/>
                  <a:gdLst>
                    <a:gd name="T0" fmla="*/ 2147483647 w 72"/>
                    <a:gd name="T1" fmla="*/ 0 h 81"/>
                    <a:gd name="T2" fmla="*/ 0 w 72"/>
                    <a:gd name="T3" fmla="*/ 2147483647 h 81"/>
                    <a:gd name="T4" fmla="*/ 2147483647 w 72"/>
                    <a:gd name="T5" fmla="*/ 2147483647 h 81"/>
                    <a:gd name="T6" fmla="*/ 2147483647 w 72"/>
                    <a:gd name="T7" fmla="*/ 0 h 81"/>
                    <a:gd name="T8" fmla="*/ 0 60000 65536"/>
                    <a:gd name="T9" fmla="*/ 0 60000 65536"/>
                    <a:gd name="T10" fmla="*/ 0 60000 65536"/>
                    <a:gd name="T11" fmla="*/ 0 60000 65536"/>
                    <a:gd name="T12" fmla="*/ 0 w 72"/>
                    <a:gd name="T13" fmla="*/ 0 h 81"/>
                    <a:gd name="T14" fmla="*/ 72 w 72"/>
                    <a:gd name="T15" fmla="*/ 81 h 81"/>
                  </a:gdLst>
                  <a:ahLst/>
                  <a:cxnLst>
                    <a:cxn ang="T8">
                      <a:pos x="T0" y="T1"/>
                    </a:cxn>
                    <a:cxn ang="T9">
                      <a:pos x="T2" y="T3"/>
                    </a:cxn>
                    <a:cxn ang="T10">
                      <a:pos x="T4" y="T5"/>
                    </a:cxn>
                    <a:cxn ang="T11">
                      <a:pos x="T6" y="T7"/>
                    </a:cxn>
                  </a:cxnLst>
                  <a:rect l="T12" t="T13" r="T14" b="T15"/>
                  <a:pathLst>
                    <a:path w="72" h="81">
                      <a:moveTo>
                        <a:pt x="0" y="12"/>
                      </a:moveTo>
                      <a:lnTo>
                        <a:pt x="15" y="27"/>
                      </a:lnTo>
                      <a:lnTo>
                        <a:pt x="31" y="45"/>
                      </a:lnTo>
                      <a:lnTo>
                        <a:pt x="15" y="71"/>
                      </a:lnTo>
                      <a:lnTo>
                        <a:pt x="43" y="81"/>
                      </a:lnTo>
                      <a:lnTo>
                        <a:pt x="57" y="60"/>
                      </a:lnTo>
                      <a:lnTo>
                        <a:pt x="72" y="36"/>
                      </a:lnTo>
                      <a:lnTo>
                        <a:pt x="46" y="8"/>
                      </a:lnTo>
                      <a:lnTo>
                        <a:pt x="15" y="0"/>
                      </a:lnTo>
                      <a:lnTo>
                        <a:pt x="0" y="1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sp>
              <p:nvSpPr>
                <p:cNvPr id="166" name="任意多边形 4">
                  <a:extLst>
                    <a:ext uri="{FF2B5EF4-FFF2-40B4-BE49-F238E27FC236}">
                      <a16:creationId xmlns:a16="http://schemas.microsoft.com/office/drawing/2014/main" xmlns="" id="{0A2D66D8-C6B6-41EB-ABDC-A330B0BB019B}"/>
                    </a:ext>
                  </a:extLst>
                </p:cNvPr>
                <p:cNvSpPr>
                  <a:spLocks/>
                </p:cNvSpPr>
                <p:nvPr/>
              </p:nvSpPr>
              <p:spPr bwMode="auto">
                <a:xfrm>
                  <a:off x="1866900" y="6315075"/>
                  <a:ext cx="7938" cy="7938"/>
                </a:xfrm>
                <a:custGeom>
                  <a:avLst/>
                  <a:gdLst>
                    <a:gd name="T0" fmla="*/ 2147483647 w 54"/>
                    <a:gd name="T1" fmla="*/ 0 h 64"/>
                    <a:gd name="T2" fmla="*/ 0 w 54"/>
                    <a:gd name="T3" fmla="*/ 2147483647 h 64"/>
                    <a:gd name="T4" fmla="*/ 2147483647 w 54"/>
                    <a:gd name="T5" fmla="*/ 2147483647 h 64"/>
                    <a:gd name="T6" fmla="*/ 2147483647 w 54"/>
                    <a:gd name="T7" fmla="*/ 0 h 64"/>
                    <a:gd name="T8" fmla="*/ 0 60000 65536"/>
                    <a:gd name="T9" fmla="*/ 0 60000 65536"/>
                    <a:gd name="T10" fmla="*/ 0 60000 65536"/>
                    <a:gd name="T11" fmla="*/ 0 60000 65536"/>
                    <a:gd name="T12" fmla="*/ 0 w 54"/>
                    <a:gd name="T13" fmla="*/ 0 h 64"/>
                    <a:gd name="T14" fmla="*/ 54 w 54"/>
                    <a:gd name="T15" fmla="*/ 64 h 64"/>
                  </a:gdLst>
                  <a:ahLst/>
                  <a:cxnLst>
                    <a:cxn ang="T8">
                      <a:pos x="T0" y="T1"/>
                    </a:cxn>
                    <a:cxn ang="T9">
                      <a:pos x="T2" y="T3"/>
                    </a:cxn>
                    <a:cxn ang="T10">
                      <a:pos x="T4" y="T5"/>
                    </a:cxn>
                    <a:cxn ang="T11">
                      <a:pos x="T6" y="T7"/>
                    </a:cxn>
                  </a:cxnLst>
                  <a:rect l="T12" t="T13" r="T14" b="T15"/>
                  <a:pathLst>
                    <a:path w="54" h="64">
                      <a:moveTo>
                        <a:pt x="0" y="27"/>
                      </a:moveTo>
                      <a:lnTo>
                        <a:pt x="13" y="49"/>
                      </a:lnTo>
                      <a:lnTo>
                        <a:pt x="34" y="64"/>
                      </a:lnTo>
                      <a:lnTo>
                        <a:pt x="54" y="57"/>
                      </a:lnTo>
                      <a:lnTo>
                        <a:pt x="48" y="25"/>
                      </a:lnTo>
                      <a:lnTo>
                        <a:pt x="37" y="1"/>
                      </a:lnTo>
                      <a:lnTo>
                        <a:pt x="16" y="0"/>
                      </a:lnTo>
                      <a:lnTo>
                        <a:pt x="0" y="27"/>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kern="0">
                    <a:solidFill>
                      <a:sysClr val="windowText" lastClr="000000"/>
                    </a:solidFill>
                  </a:endParaRPr>
                </a:p>
              </p:txBody>
            </p:sp>
          </p:grpSp>
          <p:sp>
            <p:nvSpPr>
              <p:cNvPr id="82" name="圆角矩形 143">
                <a:extLst>
                  <a:ext uri="{FF2B5EF4-FFF2-40B4-BE49-F238E27FC236}">
                    <a16:creationId xmlns:a16="http://schemas.microsoft.com/office/drawing/2014/main" xmlns="" id="{460241B3-92B5-4940-904D-829BD58F74A5}"/>
                  </a:ext>
                </a:extLst>
              </p:cNvPr>
              <p:cNvSpPr/>
              <p:nvPr/>
            </p:nvSpPr>
            <p:spPr>
              <a:xfrm>
                <a:off x="4622800" y="5785588"/>
                <a:ext cx="1303898" cy="3065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defTabSz="914053">
                  <a:defRPr/>
                </a:pPr>
                <a:r>
                  <a:rPr lang="en-US" altLang="zh-CN" sz="1600" b="1" kern="0" dirty="0">
                    <a:solidFill>
                      <a:sysClr val="windowText" lastClr="000000"/>
                    </a:solidFill>
                  </a:rPr>
                  <a:t>London</a:t>
                </a:r>
              </a:p>
            </p:txBody>
          </p:sp>
          <p:cxnSp>
            <p:nvCxnSpPr>
              <p:cNvPr id="83" name="肘形连接符 147">
                <a:extLst>
                  <a:ext uri="{FF2B5EF4-FFF2-40B4-BE49-F238E27FC236}">
                    <a16:creationId xmlns:a16="http://schemas.microsoft.com/office/drawing/2014/main" xmlns="" id="{A50549CA-E9D2-40A2-AEE2-B5D532209D57}"/>
                  </a:ext>
                </a:extLst>
              </p:cNvPr>
              <p:cNvCxnSpPr>
                <a:cxnSpLocks/>
                <a:endCxn id="82" idx="1"/>
              </p:cNvCxnSpPr>
              <p:nvPr/>
            </p:nvCxnSpPr>
            <p:spPr>
              <a:xfrm rot="16200000" flipH="1">
                <a:off x="4132659" y="5448697"/>
                <a:ext cx="468544" cy="511737"/>
              </a:xfrm>
              <a:prstGeom prst="bentConnector2">
                <a:avLst/>
              </a:prstGeom>
              <a:ln/>
            </p:spPr>
            <p:style>
              <a:lnRef idx="1">
                <a:schemeClr val="accent6"/>
              </a:lnRef>
              <a:fillRef idx="0">
                <a:schemeClr val="accent6"/>
              </a:fillRef>
              <a:effectRef idx="0">
                <a:schemeClr val="accent6"/>
              </a:effectRef>
              <a:fontRef idx="minor">
                <a:schemeClr val="tx1"/>
              </a:fontRef>
            </p:style>
          </p:cxnSp>
          <p:sp>
            <p:nvSpPr>
              <p:cNvPr id="84" name="Oval 25">
                <a:extLst>
                  <a:ext uri="{FF2B5EF4-FFF2-40B4-BE49-F238E27FC236}">
                    <a16:creationId xmlns:a16="http://schemas.microsoft.com/office/drawing/2014/main" xmlns="" id="{C6031E0F-8CD2-416A-A246-A5D4B4ACB38E}"/>
                  </a:ext>
                </a:extLst>
              </p:cNvPr>
              <p:cNvSpPr>
                <a:spLocks noChangeArrowheads="1"/>
              </p:cNvSpPr>
              <p:nvPr/>
            </p:nvSpPr>
            <p:spPr bwMode="gray">
              <a:xfrm>
                <a:off x="2552247" y="4325880"/>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sp>
            <p:nvSpPr>
              <p:cNvPr id="85" name="圆角矩形 149">
                <a:extLst>
                  <a:ext uri="{FF2B5EF4-FFF2-40B4-BE49-F238E27FC236}">
                    <a16:creationId xmlns:a16="http://schemas.microsoft.com/office/drawing/2014/main" xmlns="" id="{67FB5B26-AB62-4B71-9A61-305771014467}"/>
                  </a:ext>
                </a:extLst>
              </p:cNvPr>
              <p:cNvSpPr/>
              <p:nvPr/>
            </p:nvSpPr>
            <p:spPr>
              <a:xfrm>
                <a:off x="994802" y="4234165"/>
                <a:ext cx="1303898" cy="3065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defTabSz="914053">
                  <a:defRPr/>
                </a:pPr>
                <a:r>
                  <a:rPr lang="en-US" altLang="zh-CN" sz="1600" b="1" kern="0" dirty="0">
                    <a:solidFill>
                      <a:sysClr val="windowText" lastClr="000000"/>
                    </a:solidFill>
                  </a:rPr>
                  <a:t>Wylfa</a:t>
                </a:r>
              </a:p>
            </p:txBody>
          </p:sp>
          <p:cxnSp>
            <p:nvCxnSpPr>
              <p:cNvPr id="86" name="肘形连接符 151">
                <a:extLst>
                  <a:ext uri="{FF2B5EF4-FFF2-40B4-BE49-F238E27FC236}">
                    <a16:creationId xmlns:a16="http://schemas.microsoft.com/office/drawing/2014/main" xmlns="" id="{3A3F7B69-C6B9-4C0A-9C87-FAB242318443}"/>
                  </a:ext>
                </a:extLst>
              </p:cNvPr>
              <p:cNvCxnSpPr>
                <a:cxnSpLocks/>
                <a:stCxn id="85" idx="3"/>
                <a:endCxn id="84" idx="0"/>
              </p:cNvCxnSpPr>
              <p:nvPr/>
            </p:nvCxnSpPr>
            <p:spPr>
              <a:xfrm flipV="1">
                <a:off x="2298700" y="4325880"/>
                <a:ext cx="307958" cy="61535"/>
              </a:xfrm>
              <a:prstGeom prst="bentConnector4">
                <a:avLst>
                  <a:gd name="adj1" fmla="val 41166"/>
                  <a:gd name="adj2" fmla="val -2156"/>
                </a:avLst>
              </a:prstGeom>
              <a:noFill/>
              <a:ln w="9525">
                <a:solidFill>
                  <a:schemeClr val="accent6"/>
                </a:solidFill>
                <a:prstDash val="sysDash"/>
                <a:miter lim="800000"/>
                <a:headEnd/>
                <a:tailEnd/>
              </a:ln>
            </p:spPr>
          </p:cxnSp>
          <p:sp>
            <p:nvSpPr>
              <p:cNvPr id="87" name="Oval 25">
                <a:extLst>
                  <a:ext uri="{FF2B5EF4-FFF2-40B4-BE49-F238E27FC236}">
                    <a16:creationId xmlns:a16="http://schemas.microsoft.com/office/drawing/2014/main" xmlns="" id="{090F099C-7F8B-414D-B8EC-38A950D6B26B}"/>
                  </a:ext>
                </a:extLst>
              </p:cNvPr>
              <p:cNvSpPr>
                <a:spLocks noChangeArrowheads="1"/>
              </p:cNvSpPr>
              <p:nvPr/>
            </p:nvSpPr>
            <p:spPr bwMode="gray">
              <a:xfrm>
                <a:off x="2853010" y="5550287"/>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cxnSp>
            <p:nvCxnSpPr>
              <p:cNvPr id="89" name="肘形连接符 155">
                <a:extLst>
                  <a:ext uri="{FF2B5EF4-FFF2-40B4-BE49-F238E27FC236}">
                    <a16:creationId xmlns:a16="http://schemas.microsoft.com/office/drawing/2014/main" xmlns="" id="{2EFD9102-6085-4B4B-85AF-9E4D9A220CA0}"/>
                  </a:ext>
                </a:extLst>
              </p:cNvPr>
              <p:cNvCxnSpPr>
                <a:cxnSpLocks/>
                <a:endCxn id="87" idx="0"/>
              </p:cNvCxnSpPr>
              <p:nvPr/>
            </p:nvCxnSpPr>
            <p:spPr>
              <a:xfrm>
                <a:off x="1693855" y="5476228"/>
                <a:ext cx="1213566" cy="74059"/>
              </a:xfrm>
              <a:prstGeom prst="bentConnector2">
                <a:avLst/>
              </a:prstGeom>
              <a:noFill/>
              <a:ln w="9525">
                <a:solidFill>
                  <a:schemeClr val="accent6"/>
                </a:solidFill>
                <a:prstDash val="sysDash"/>
                <a:miter lim="800000"/>
                <a:headEnd/>
                <a:tailEnd/>
              </a:ln>
            </p:spPr>
          </p:cxnSp>
          <p:sp>
            <p:nvSpPr>
              <p:cNvPr id="96" name="Oval 25">
                <a:extLst>
                  <a:ext uri="{FF2B5EF4-FFF2-40B4-BE49-F238E27FC236}">
                    <a16:creationId xmlns:a16="http://schemas.microsoft.com/office/drawing/2014/main" xmlns="" id="{13315A7F-F783-41AF-8E63-58C2A9B74BB8}"/>
                  </a:ext>
                </a:extLst>
              </p:cNvPr>
              <p:cNvSpPr>
                <a:spLocks noChangeArrowheads="1"/>
              </p:cNvSpPr>
              <p:nvPr/>
            </p:nvSpPr>
            <p:spPr bwMode="gray">
              <a:xfrm>
                <a:off x="2815095" y="3714994"/>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sp>
            <p:nvSpPr>
              <p:cNvPr id="97" name="圆角矩形 165">
                <a:extLst>
                  <a:ext uri="{FF2B5EF4-FFF2-40B4-BE49-F238E27FC236}">
                    <a16:creationId xmlns:a16="http://schemas.microsoft.com/office/drawing/2014/main" xmlns="" id="{5AC99027-91E9-457C-B770-CD98D146BF94}"/>
                  </a:ext>
                </a:extLst>
              </p:cNvPr>
              <p:cNvSpPr/>
              <p:nvPr/>
            </p:nvSpPr>
            <p:spPr>
              <a:xfrm>
                <a:off x="1021740" y="3586788"/>
                <a:ext cx="1303898" cy="3065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defTabSz="914053">
                  <a:defRPr/>
                </a:pPr>
                <a:r>
                  <a:rPr lang="en-US" altLang="zh-CN" sz="1600" b="1" kern="0" dirty="0">
                    <a:solidFill>
                      <a:sysClr val="windowText" lastClr="000000"/>
                    </a:solidFill>
                  </a:rPr>
                  <a:t>Moorside</a:t>
                </a:r>
              </a:p>
            </p:txBody>
          </p:sp>
          <p:cxnSp>
            <p:nvCxnSpPr>
              <p:cNvPr id="98" name="肘形连接符 167">
                <a:extLst>
                  <a:ext uri="{FF2B5EF4-FFF2-40B4-BE49-F238E27FC236}">
                    <a16:creationId xmlns:a16="http://schemas.microsoft.com/office/drawing/2014/main" xmlns="" id="{13410E1D-5D68-45A4-90AD-E66C1BAD965F}"/>
                  </a:ext>
                </a:extLst>
              </p:cNvPr>
              <p:cNvCxnSpPr>
                <a:cxnSpLocks/>
                <a:stCxn id="97" idx="3"/>
                <a:endCxn id="96" idx="0"/>
              </p:cNvCxnSpPr>
              <p:nvPr/>
            </p:nvCxnSpPr>
            <p:spPr>
              <a:xfrm flipV="1">
                <a:off x="2325638" y="3714994"/>
                <a:ext cx="543868" cy="25044"/>
              </a:xfrm>
              <a:prstGeom prst="bentConnector4">
                <a:avLst>
                  <a:gd name="adj1" fmla="val 44998"/>
                  <a:gd name="adj2" fmla="val -5299"/>
                </a:avLst>
              </a:prstGeom>
              <a:noFill/>
              <a:ln w="9525">
                <a:solidFill>
                  <a:schemeClr val="accent6"/>
                </a:solidFill>
                <a:prstDash val="sysDash"/>
                <a:miter lim="800000"/>
                <a:headEnd/>
                <a:tailEnd/>
              </a:ln>
            </p:spPr>
          </p:cxnSp>
          <p:sp>
            <p:nvSpPr>
              <p:cNvPr id="99" name="Oval 25">
                <a:extLst>
                  <a:ext uri="{FF2B5EF4-FFF2-40B4-BE49-F238E27FC236}">
                    <a16:creationId xmlns:a16="http://schemas.microsoft.com/office/drawing/2014/main" xmlns="" id="{DED74C99-054A-4740-9493-9918A43F7BE3}"/>
                  </a:ext>
                </a:extLst>
              </p:cNvPr>
              <p:cNvSpPr>
                <a:spLocks noChangeArrowheads="1"/>
              </p:cNvSpPr>
              <p:nvPr/>
            </p:nvSpPr>
            <p:spPr bwMode="gray">
              <a:xfrm>
                <a:off x="3270250" y="4255432"/>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sp>
            <p:nvSpPr>
              <p:cNvPr id="100" name="圆角矩形 169">
                <a:extLst>
                  <a:ext uri="{FF2B5EF4-FFF2-40B4-BE49-F238E27FC236}">
                    <a16:creationId xmlns:a16="http://schemas.microsoft.com/office/drawing/2014/main" xmlns="" id="{E43AD23C-58B6-49CC-AE0D-018E850CA5AA}"/>
                  </a:ext>
                </a:extLst>
              </p:cNvPr>
              <p:cNvSpPr/>
              <p:nvPr/>
            </p:nvSpPr>
            <p:spPr>
              <a:xfrm>
                <a:off x="4602957" y="4325082"/>
                <a:ext cx="1303898" cy="3065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defTabSz="914053">
                  <a:defRPr/>
                </a:pPr>
                <a:r>
                  <a:rPr lang="en-US" altLang="zh-CN" sz="1600" b="1" kern="0" dirty="0">
                    <a:solidFill>
                      <a:sysClr val="windowText" lastClr="000000"/>
                    </a:solidFill>
                  </a:rPr>
                  <a:t>Manchester </a:t>
                </a:r>
              </a:p>
            </p:txBody>
          </p:sp>
          <p:cxnSp>
            <p:nvCxnSpPr>
              <p:cNvPr id="101" name="肘形连接符 170">
                <a:extLst>
                  <a:ext uri="{FF2B5EF4-FFF2-40B4-BE49-F238E27FC236}">
                    <a16:creationId xmlns:a16="http://schemas.microsoft.com/office/drawing/2014/main" xmlns="" id="{5E72DDDC-7302-465D-8ED8-0B44496858B5}"/>
                  </a:ext>
                </a:extLst>
              </p:cNvPr>
              <p:cNvCxnSpPr>
                <a:cxnSpLocks/>
                <a:stCxn id="100" idx="1"/>
                <a:endCxn id="99" idx="4"/>
              </p:cNvCxnSpPr>
              <p:nvPr/>
            </p:nvCxnSpPr>
            <p:spPr>
              <a:xfrm rot="10800000">
                <a:off x="3324661" y="4364254"/>
                <a:ext cx="1278296" cy="114079"/>
              </a:xfrm>
              <a:prstGeom prst="bentConnector2">
                <a:avLst/>
              </a:prstGeom>
              <a:noFill/>
              <a:ln w="9525">
                <a:solidFill>
                  <a:schemeClr val="accent6"/>
                </a:solidFill>
                <a:prstDash val="sysDash"/>
                <a:miter lim="800000"/>
                <a:headEnd/>
                <a:tailEnd/>
              </a:ln>
            </p:spPr>
          </p:cxnSp>
        </p:grpSp>
        <p:sp>
          <p:nvSpPr>
            <p:cNvPr id="169" name="圆角矩形 149">
              <a:extLst>
                <a:ext uri="{FF2B5EF4-FFF2-40B4-BE49-F238E27FC236}">
                  <a16:creationId xmlns:a16="http://schemas.microsoft.com/office/drawing/2014/main" xmlns="" id="{6815438A-C1B1-4C34-9E92-84217ABB5127}"/>
                </a:ext>
              </a:extLst>
            </p:cNvPr>
            <p:cNvSpPr/>
            <p:nvPr/>
          </p:nvSpPr>
          <p:spPr>
            <a:xfrm>
              <a:off x="3674630" y="4910843"/>
              <a:ext cx="1303898" cy="3065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defTabSz="914053">
                <a:defRPr/>
              </a:pPr>
              <a:r>
                <a:rPr lang="en-US" altLang="zh-CN" sz="1600" b="1" kern="0" dirty="0">
                  <a:solidFill>
                    <a:sysClr val="windowText" lastClr="000000"/>
                  </a:solidFill>
                </a:rPr>
                <a:t>Hinkley</a:t>
              </a:r>
            </a:p>
          </p:txBody>
        </p:sp>
        <p:sp>
          <p:nvSpPr>
            <p:cNvPr id="188" name="Oval 25">
              <a:extLst>
                <a:ext uri="{FF2B5EF4-FFF2-40B4-BE49-F238E27FC236}">
                  <a16:creationId xmlns:a16="http://schemas.microsoft.com/office/drawing/2014/main" xmlns="" id="{70798A24-7FB5-4402-867F-391EDF7809D3}"/>
                </a:ext>
              </a:extLst>
            </p:cNvPr>
            <p:cNvSpPr>
              <a:spLocks noChangeArrowheads="1"/>
            </p:cNvSpPr>
            <p:nvPr/>
          </p:nvSpPr>
          <p:spPr bwMode="gray">
            <a:xfrm>
              <a:off x="6736847" y="5015549"/>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grpSp>
    </p:spTree>
    <p:extLst>
      <p:ext uri="{BB962C8B-B14F-4D97-AF65-F5344CB8AC3E}">
        <p14:creationId xmlns:p14="http://schemas.microsoft.com/office/powerpoint/2010/main" val="413152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 name="Group 225"/>
          <p:cNvGrpSpPr>
            <a:grpSpLocks/>
          </p:cNvGrpSpPr>
          <p:nvPr/>
        </p:nvGrpSpPr>
        <p:grpSpPr bwMode="auto">
          <a:xfrm>
            <a:off x="425414" y="1108247"/>
            <a:ext cx="10307468" cy="5047184"/>
            <a:chOff x="61885" y="752495"/>
            <a:chExt cx="8724928" cy="5045055"/>
          </a:xfrm>
          <a:solidFill>
            <a:schemeClr val="accent4">
              <a:lumMod val="20000"/>
              <a:lumOff val="80000"/>
              <a:alpha val="24000"/>
            </a:schemeClr>
          </a:solidFill>
        </p:grpSpPr>
        <p:sp>
          <p:nvSpPr>
            <p:cNvPr id="367" name="Freeform 5962"/>
            <p:cNvSpPr>
              <a:spLocks noEditPoints="1"/>
            </p:cNvSpPr>
            <p:nvPr/>
          </p:nvSpPr>
          <p:spPr bwMode="auto">
            <a:xfrm>
              <a:off x="2279629" y="3535372"/>
              <a:ext cx="1189042" cy="2262178"/>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8" name="Freeform 6151"/>
            <p:cNvSpPr>
              <a:spLocks noEditPoints="1"/>
            </p:cNvSpPr>
            <p:nvPr/>
          </p:nvSpPr>
          <p:spPr bwMode="auto">
            <a:xfrm>
              <a:off x="6834182" y="3952882"/>
              <a:ext cx="1708155" cy="152558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69" name="Freeform 6153"/>
            <p:cNvSpPr>
              <a:spLocks noEditPoints="1"/>
            </p:cNvSpPr>
            <p:nvPr/>
          </p:nvSpPr>
          <p:spPr bwMode="auto">
            <a:xfrm>
              <a:off x="3490913" y="2755900"/>
              <a:ext cx="1762125" cy="2303463"/>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0" name="Freeform 6155"/>
            <p:cNvSpPr>
              <a:spLocks noEditPoints="1"/>
            </p:cNvSpPr>
            <p:nvPr/>
          </p:nvSpPr>
          <p:spPr bwMode="auto">
            <a:xfrm>
              <a:off x="3668697" y="954107"/>
              <a:ext cx="1798643" cy="2608252"/>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1" name="Freeform 6156"/>
            <p:cNvSpPr>
              <a:spLocks noEditPoints="1"/>
            </p:cNvSpPr>
            <p:nvPr/>
          </p:nvSpPr>
          <p:spPr bwMode="auto">
            <a:xfrm>
              <a:off x="5067288" y="879494"/>
              <a:ext cx="3719525" cy="3473436"/>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solidFill>
              <a:schemeClr val="accent1">
                <a:lumMod val="40000"/>
                <a:lumOff val="60000"/>
              </a:schemeClr>
            </a:solidFill>
            <a:ln w="6350">
              <a:noFill/>
              <a:round/>
              <a:headEnd/>
              <a:tailEnd/>
            </a:ln>
          </p:spPr>
          <p:txBody>
            <a:bodyPr/>
            <a:lstStyle/>
            <a:p>
              <a:pPr defTabSz="914377"/>
              <a:endParaRPr lang="en-US" sz="1351" b="1" dirty="0">
                <a:solidFill>
                  <a:prstClr val="black"/>
                </a:solidFill>
              </a:endParaRPr>
            </a:p>
          </p:txBody>
        </p:sp>
        <p:sp>
          <p:nvSpPr>
            <p:cNvPr id="372" name="Freeform 6004"/>
            <p:cNvSpPr>
              <a:spLocks/>
            </p:cNvSpPr>
            <p:nvPr/>
          </p:nvSpPr>
          <p:spPr bwMode="auto">
            <a:xfrm>
              <a:off x="3537599" y="3604608"/>
              <a:ext cx="5080" cy="6349"/>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grpSp>
          <p:nvGrpSpPr>
            <p:cNvPr id="373" name="Gruppe 224"/>
            <p:cNvGrpSpPr/>
            <p:nvPr/>
          </p:nvGrpSpPr>
          <p:grpSpPr bwMode="auto">
            <a:xfrm>
              <a:off x="61885" y="752495"/>
              <a:ext cx="3986212" cy="2951162"/>
              <a:chOff x="93979" y="699453"/>
              <a:chExt cx="3986530" cy="2951480"/>
            </a:xfrm>
            <a:grpFill/>
          </p:grpSpPr>
          <p:sp>
            <p:nvSpPr>
              <p:cNvPr id="381"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82"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pPr defTabSz="914377"/>
                <a:endParaRPr lang="da-DK" sz="1351" b="1" dirty="0">
                  <a:solidFill>
                    <a:prstClr val="black"/>
                  </a:solidFill>
                </a:endParaRPr>
              </a:p>
            </p:txBody>
          </p:sp>
          <p:sp>
            <p:nvSpPr>
              <p:cNvPr id="383"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pPr defTabSz="914377"/>
                <a:endParaRPr lang="da-DK" sz="1351" b="1" dirty="0">
                  <a:solidFill>
                    <a:prstClr val="black"/>
                  </a:solidFill>
                </a:endParaRPr>
              </a:p>
            </p:txBody>
          </p:sp>
          <p:sp>
            <p:nvSpPr>
              <p:cNvPr id="384"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85"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pPr defTabSz="914377"/>
                <a:endParaRPr lang="da-DK" sz="1351" b="1" dirty="0">
                  <a:solidFill>
                    <a:prstClr val="black"/>
                  </a:solidFill>
                </a:endParaRPr>
              </a:p>
            </p:txBody>
          </p:sp>
          <p:sp>
            <p:nvSpPr>
              <p:cNvPr id="386"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pPr defTabSz="914377"/>
                <a:endParaRPr lang="da-DK" sz="1351" b="1" dirty="0">
                  <a:solidFill>
                    <a:prstClr val="black"/>
                  </a:solidFill>
                </a:endParaRPr>
              </a:p>
            </p:txBody>
          </p:sp>
          <p:sp>
            <p:nvSpPr>
              <p:cNvPr id="387"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pPr defTabSz="914377"/>
                <a:endParaRPr lang="da-DK" sz="1351" b="1" dirty="0">
                  <a:solidFill>
                    <a:prstClr val="black"/>
                  </a:solidFill>
                </a:endParaRPr>
              </a:p>
            </p:txBody>
          </p:sp>
          <p:sp>
            <p:nvSpPr>
              <p:cNvPr id="388"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389"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pPr defTabSz="914377"/>
                <a:endParaRPr lang="da-DK" sz="1351" b="1" dirty="0">
                  <a:solidFill>
                    <a:prstClr val="black"/>
                  </a:solidFill>
                </a:endParaRPr>
              </a:p>
            </p:txBody>
          </p:sp>
          <p:sp>
            <p:nvSpPr>
              <p:cNvPr id="390"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pPr defTabSz="914377"/>
                <a:endParaRPr lang="da-DK" sz="1351" b="1" dirty="0">
                  <a:solidFill>
                    <a:prstClr val="black"/>
                  </a:solidFill>
                </a:endParaRPr>
              </a:p>
            </p:txBody>
          </p:sp>
          <p:sp>
            <p:nvSpPr>
              <p:cNvPr id="391"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pPr defTabSz="914377"/>
                <a:endParaRPr lang="da-DK" sz="1351" b="1" dirty="0">
                  <a:solidFill>
                    <a:prstClr val="black"/>
                  </a:solidFill>
                </a:endParaRPr>
              </a:p>
            </p:txBody>
          </p:sp>
          <p:sp>
            <p:nvSpPr>
              <p:cNvPr id="392"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pPr defTabSz="914377"/>
                <a:endParaRPr lang="da-DK" sz="1351" b="1" dirty="0">
                  <a:solidFill>
                    <a:prstClr val="black"/>
                  </a:solidFill>
                </a:endParaRPr>
              </a:p>
            </p:txBody>
          </p:sp>
          <p:sp>
            <p:nvSpPr>
              <p:cNvPr id="393"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94"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95"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pPr defTabSz="914377"/>
                <a:endParaRPr lang="da-DK" sz="1351" b="1" dirty="0">
                  <a:solidFill>
                    <a:prstClr val="black"/>
                  </a:solidFill>
                </a:endParaRPr>
              </a:p>
            </p:txBody>
          </p:sp>
          <p:sp>
            <p:nvSpPr>
              <p:cNvPr id="396"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pPr defTabSz="914377"/>
                <a:endParaRPr lang="da-DK" sz="1351" b="1" dirty="0">
                  <a:solidFill>
                    <a:prstClr val="black"/>
                  </a:solidFill>
                </a:endParaRPr>
              </a:p>
            </p:txBody>
          </p:sp>
          <p:sp>
            <p:nvSpPr>
              <p:cNvPr id="397"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pPr defTabSz="914377"/>
                <a:endParaRPr lang="da-DK" sz="1351" b="1" dirty="0">
                  <a:solidFill>
                    <a:prstClr val="black"/>
                  </a:solidFill>
                </a:endParaRPr>
              </a:p>
            </p:txBody>
          </p:sp>
          <p:sp>
            <p:nvSpPr>
              <p:cNvPr id="398" name="Freeform 6086"/>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399"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sp>
            <p:nvSpPr>
              <p:cNvPr id="400"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pPr defTabSz="914377"/>
                <a:endParaRPr lang="da-DK" sz="1351" b="1" dirty="0">
                  <a:solidFill>
                    <a:prstClr val="black"/>
                  </a:solidFill>
                </a:endParaRPr>
              </a:p>
            </p:txBody>
          </p:sp>
          <p:sp>
            <p:nvSpPr>
              <p:cNvPr id="401"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pPr defTabSz="914377"/>
                <a:endParaRPr lang="da-DK" sz="1351" b="1" dirty="0">
                  <a:solidFill>
                    <a:prstClr val="black"/>
                  </a:solidFill>
                </a:endParaRPr>
              </a:p>
            </p:txBody>
          </p:sp>
          <p:sp>
            <p:nvSpPr>
              <p:cNvPr id="402"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pPr defTabSz="914377"/>
                <a:endParaRPr lang="da-DK" sz="1351" b="1" dirty="0">
                  <a:solidFill>
                    <a:prstClr val="black"/>
                  </a:solidFill>
                </a:endParaRPr>
              </a:p>
            </p:txBody>
          </p:sp>
          <p:sp>
            <p:nvSpPr>
              <p:cNvPr id="403"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pPr defTabSz="914377"/>
                <a:endParaRPr lang="da-DK" sz="1351" b="1" dirty="0">
                  <a:solidFill>
                    <a:prstClr val="black"/>
                  </a:solidFill>
                </a:endParaRPr>
              </a:p>
            </p:txBody>
          </p:sp>
          <p:sp>
            <p:nvSpPr>
              <p:cNvPr id="404"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pPr defTabSz="914377"/>
                <a:endParaRPr lang="da-DK" sz="1351" b="1" dirty="0">
                  <a:solidFill>
                    <a:prstClr val="black"/>
                  </a:solidFill>
                </a:endParaRPr>
              </a:p>
            </p:txBody>
          </p:sp>
          <p:sp>
            <p:nvSpPr>
              <p:cNvPr id="405"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6"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407"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pPr defTabSz="914377"/>
                <a:endParaRPr lang="da-DK" sz="1351" b="1" dirty="0">
                  <a:solidFill>
                    <a:prstClr val="black"/>
                  </a:solidFill>
                </a:endParaRPr>
              </a:p>
            </p:txBody>
          </p:sp>
          <p:sp>
            <p:nvSpPr>
              <p:cNvPr id="408"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09"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pPr defTabSz="914377"/>
                <a:endParaRPr lang="da-DK" sz="1351" b="1" dirty="0">
                  <a:solidFill>
                    <a:prstClr val="black"/>
                  </a:solidFill>
                </a:endParaRPr>
              </a:p>
            </p:txBody>
          </p:sp>
          <p:sp>
            <p:nvSpPr>
              <p:cNvPr id="410"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pPr defTabSz="914377"/>
                <a:endParaRPr lang="da-DK" sz="1351" b="1" dirty="0">
                  <a:solidFill>
                    <a:prstClr val="black"/>
                  </a:solidFill>
                </a:endParaRPr>
              </a:p>
            </p:txBody>
          </p:sp>
          <p:sp>
            <p:nvSpPr>
              <p:cNvPr id="411"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2"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13"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pPr defTabSz="914377"/>
                <a:endParaRPr lang="da-DK" sz="1351" b="1" dirty="0">
                  <a:solidFill>
                    <a:prstClr val="black"/>
                  </a:solidFill>
                </a:endParaRPr>
              </a:p>
            </p:txBody>
          </p:sp>
          <p:sp>
            <p:nvSpPr>
              <p:cNvPr id="414"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pPr defTabSz="914377"/>
                <a:endParaRPr lang="da-DK" sz="1351" b="1" dirty="0">
                  <a:solidFill>
                    <a:prstClr val="black"/>
                  </a:solidFill>
                </a:endParaRPr>
              </a:p>
            </p:txBody>
          </p:sp>
          <p:sp>
            <p:nvSpPr>
              <p:cNvPr id="415"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pPr defTabSz="914377"/>
                <a:endParaRPr lang="da-DK" sz="1351" b="1" dirty="0">
                  <a:solidFill>
                    <a:prstClr val="black"/>
                  </a:solidFill>
                </a:endParaRPr>
              </a:p>
            </p:txBody>
          </p:sp>
          <p:sp>
            <p:nvSpPr>
              <p:cNvPr id="416"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pPr defTabSz="914377"/>
                <a:endParaRPr lang="da-DK" sz="1351" b="1" dirty="0">
                  <a:solidFill>
                    <a:prstClr val="black"/>
                  </a:solidFill>
                </a:endParaRPr>
              </a:p>
            </p:txBody>
          </p:sp>
          <p:sp>
            <p:nvSpPr>
              <p:cNvPr id="417"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pPr defTabSz="914377"/>
                <a:endParaRPr lang="da-DK" sz="1351" b="1" dirty="0">
                  <a:solidFill>
                    <a:prstClr val="black"/>
                  </a:solidFill>
                </a:endParaRPr>
              </a:p>
            </p:txBody>
          </p:sp>
          <p:sp>
            <p:nvSpPr>
              <p:cNvPr id="418"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pPr defTabSz="914377"/>
                <a:endParaRPr lang="da-DK" sz="1351" b="1" dirty="0">
                  <a:solidFill>
                    <a:prstClr val="black"/>
                  </a:solidFill>
                </a:endParaRPr>
              </a:p>
            </p:txBody>
          </p:sp>
          <p:sp>
            <p:nvSpPr>
              <p:cNvPr id="419"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pPr defTabSz="914377"/>
                <a:endParaRPr lang="da-DK" sz="1351" b="1" dirty="0">
                  <a:solidFill>
                    <a:prstClr val="black"/>
                  </a:solidFill>
                </a:endParaRPr>
              </a:p>
            </p:txBody>
          </p:sp>
          <p:sp>
            <p:nvSpPr>
              <p:cNvPr id="420"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pPr defTabSz="914377"/>
                <a:endParaRPr lang="da-DK" sz="1351" b="1" dirty="0">
                  <a:solidFill>
                    <a:prstClr val="black"/>
                  </a:solidFill>
                </a:endParaRPr>
              </a:p>
            </p:txBody>
          </p:sp>
          <p:sp>
            <p:nvSpPr>
              <p:cNvPr id="421"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pPr defTabSz="914377"/>
                <a:endParaRPr lang="da-DK" sz="1351" b="1" dirty="0">
                  <a:solidFill>
                    <a:prstClr val="black"/>
                  </a:solidFill>
                </a:endParaRPr>
              </a:p>
            </p:txBody>
          </p:sp>
          <p:sp>
            <p:nvSpPr>
              <p:cNvPr id="422"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pPr defTabSz="914377"/>
                <a:endParaRPr lang="da-DK" sz="1351" b="1" dirty="0">
                  <a:solidFill>
                    <a:prstClr val="black"/>
                  </a:solidFill>
                </a:endParaRPr>
              </a:p>
            </p:txBody>
          </p:sp>
          <p:sp>
            <p:nvSpPr>
              <p:cNvPr id="423"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pPr defTabSz="914377"/>
                <a:endParaRPr lang="da-DK" sz="1351" b="1" dirty="0">
                  <a:solidFill>
                    <a:prstClr val="black"/>
                  </a:solidFill>
                </a:endParaRPr>
              </a:p>
            </p:txBody>
          </p:sp>
          <p:sp>
            <p:nvSpPr>
              <p:cNvPr id="424" name="Freeform 6118"/>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solidFill>
                <a:schemeClr val="accent1">
                  <a:lumMod val="40000"/>
                  <a:lumOff val="60000"/>
                </a:schemeClr>
              </a:solidFill>
              <a:ln w="6350">
                <a:noFill/>
                <a:round/>
                <a:headEnd/>
                <a:tailEnd/>
              </a:ln>
            </p:spPr>
            <p:txBody>
              <a:bodyPr/>
              <a:lstStyle/>
              <a:p>
                <a:pPr defTabSz="914377"/>
                <a:endParaRPr lang="da-DK" sz="1351" b="1" dirty="0">
                  <a:solidFill>
                    <a:prstClr val="black"/>
                  </a:solidFill>
                </a:endParaRPr>
              </a:p>
            </p:txBody>
          </p:sp>
        </p:grpSp>
        <p:sp>
          <p:nvSpPr>
            <p:cNvPr id="374" name="Freeform 6134"/>
            <p:cNvSpPr>
              <a:spLocks/>
            </p:cNvSpPr>
            <p:nvPr/>
          </p:nvSpPr>
          <p:spPr bwMode="auto">
            <a:xfrm>
              <a:off x="3549028" y="3600798"/>
              <a:ext cx="3810" cy="5079"/>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pPr defTabSz="914377"/>
              <a:endParaRPr lang="da-DK" sz="1351" b="1" dirty="0">
                <a:solidFill>
                  <a:prstClr val="black"/>
                </a:solidFill>
              </a:endParaRPr>
            </a:p>
          </p:txBody>
        </p:sp>
        <p:sp>
          <p:nvSpPr>
            <p:cNvPr id="375" name="Freeform 6135"/>
            <p:cNvSpPr>
              <a:spLocks/>
            </p:cNvSpPr>
            <p:nvPr/>
          </p:nvSpPr>
          <p:spPr bwMode="auto">
            <a:xfrm>
              <a:off x="3554396" y="3592522"/>
              <a:ext cx="1587" cy="158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76" name="Freeform 6136"/>
            <p:cNvSpPr>
              <a:spLocks/>
            </p:cNvSpPr>
            <p:nvPr/>
          </p:nvSpPr>
          <p:spPr bwMode="auto">
            <a:xfrm>
              <a:off x="3542678" y="3591909"/>
              <a:ext cx="3810" cy="5079"/>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7" name="Freeform 6138"/>
            <p:cNvSpPr>
              <a:spLocks/>
            </p:cNvSpPr>
            <p:nvPr/>
          </p:nvSpPr>
          <p:spPr bwMode="auto">
            <a:xfrm>
              <a:off x="3543948" y="3604608"/>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pPr defTabSz="914377"/>
              <a:endParaRPr lang="da-DK" sz="1351" b="1" dirty="0">
                <a:solidFill>
                  <a:prstClr val="black"/>
                </a:solidFill>
              </a:endParaRPr>
            </a:p>
          </p:txBody>
        </p:sp>
        <p:sp>
          <p:nvSpPr>
            <p:cNvPr id="378" name="Freeform 6144"/>
            <p:cNvSpPr>
              <a:spLocks/>
            </p:cNvSpPr>
            <p:nvPr/>
          </p:nvSpPr>
          <p:spPr bwMode="auto">
            <a:xfrm>
              <a:off x="3540139" y="3583020"/>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pPr defTabSz="914377"/>
              <a:endParaRPr lang="da-DK" sz="1351" b="1" dirty="0">
                <a:solidFill>
                  <a:prstClr val="black"/>
                </a:solidFill>
              </a:endParaRPr>
            </a:p>
          </p:txBody>
        </p:sp>
        <p:sp>
          <p:nvSpPr>
            <p:cNvPr id="379" name="Freeform 6149"/>
            <p:cNvSpPr>
              <a:spLocks/>
            </p:cNvSpPr>
            <p:nvPr/>
          </p:nvSpPr>
          <p:spPr bwMode="auto">
            <a:xfrm>
              <a:off x="3533758" y="3592522"/>
              <a:ext cx="3175" cy="158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pPr defTabSz="914377"/>
              <a:endParaRPr lang="da-DK" sz="1351" b="1" dirty="0">
                <a:solidFill>
                  <a:prstClr val="black"/>
                </a:solidFill>
              </a:endParaRPr>
            </a:p>
          </p:txBody>
        </p:sp>
        <p:sp>
          <p:nvSpPr>
            <p:cNvPr id="380" name="Freeform 6150"/>
            <p:cNvSpPr>
              <a:spLocks/>
            </p:cNvSpPr>
            <p:nvPr/>
          </p:nvSpPr>
          <p:spPr bwMode="auto">
            <a:xfrm>
              <a:off x="3536329" y="3600798"/>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pPr defTabSz="914377"/>
              <a:endParaRPr lang="da-DK" sz="1351" b="1" dirty="0">
                <a:solidFill>
                  <a:prstClr val="black"/>
                </a:solidFill>
              </a:endParaRPr>
            </a:p>
          </p:txBody>
        </p:sp>
      </p:grpSp>
      <p:sp>
        <p:nvSpPr>
          <p:cNvPr id="63" name="Rectangle 62"/>
          <p:cNvSpPr>
            <a:spLocks noChangeArrowheads="1"/>
          </p:cNvSpPr>
          <p:nvPr/>
        </p:nvSpPr>
        <p:spPr bwMode="auto">
          <a:xfrm>
            <a:off x="116683" y="1359785"/>
            <a:ext cx="2677584" cy="485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239" tIns="53643" rIns="42239" bIns="53643"/>
          <a:lstStyle/>
          <a:p>
            <a:pPr algn="ctr" defTabSz="914377">
              <a:lnSpc>
                <a:spcPct val="90000"/>
              </a:lnSpc>
              <a:spcBef>
                <a:spcPct val="35000"/>
              </a:spcBef>
              <a:buClr>
                <a:srgbClr val="004489"/>
              </a:buClr>
            </a:pPr>
            <a:r>
              <a:rPr lang="en-GB" altLang="en-US" sz="2000" dirty="0">
                <a:cs typeface="Vinci Sans"/>
              </a:rPr>
              <a:t>Nuvia is an international organisation with offices located across the globe</a:t>
            </a: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r>
              <a:rPr lang="en-GB" altLang="en-US" sz="2000" dirty="0">
                <a:cs typeface="Vinci Sans"/>
              </a:rPr>
              <a:t>We have a diverse, international client base who all have unique challenges </a:t>
            </a: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endParaRPr lang="en-GB" altLang="en-US" sz="2000" dirty="0">
              <a:cs typeface="Vinci Sans"/>
            </a:endParaRPr>
          </a:p>
          <a:p>
            <a:pPr algn="ctr" defTabSz="914377">
              <a:lnSpc>
                <a:spcPct val="90000"/>
              </a:lnSpc>
              <a:spcBef>
                <a:spcPct val="35000"/>
              </a:spcBef>
              <a:buClr>
                <a:srgbClr val="004489"/>
              </a:buClr>
            </a:pPr>
            <a:r>
              <a:rPr lang="en-GB" altLang="en-US" sz="2000" dirty="0">
                <a:cs typeface="Vinci Sans"/>
              </a:rPr>
              <a:t>Our global outlook enables us to invest our resources to best support our clients</a:t>
            </a:r>
          </a:p>
          <a:p>
            <a:pPr algn="ctr" defTabSz="914377">
              <a:lnSpc>
                <a:spcPct val="90000"/>
              </a:lnSpc>
              <a:spcBef>
                <a:spcPct val="35000"/>
              </a:spcBef>
              <a:buClr>
                <a:srgbClr val="004489"/>
              </a:buClr>
            </a:pPr>
            <a:endParaRPr lang="en-GB" altLang="en-US" sz="1333" b="1" dirty="0">
              <a:solidFill>
                <a:srgbClr val="002776"/>
              </a:solidFill>
              <a:cs typeface="Arial" pitchFamily="34" charset="0"/>
            </a:endParaRPr>
          </a:p>
          <a:p>
            <a:pPr algn="ctr" defTabSz="914377">
              <a:lnSpc>
                <a:spcPct val="90000"/>
              </a:lnSpc>
              <a:spcBef>
                <a:spcPct val="35000"/>
              </a:spcBef>
              <a:buClr>
                <a:srgbClr val="004489"/>
              </a:buClr>
            </a:pPr>
            <a:endParaRPr lang="en-GB" altLang="en-US" sz="1333" b="1" dirty="0">
              <a:solidFill>
                <a:srgbClr val="002776"/>
              </a:solidFill>
              <a:cs typeface="Arial" pitchFamily="34" charset="0"/>
            </a:endParaRPr>
          </a:p>
          <a:p>
            <a:pPr algn="ctr" defTabSz="914377">
              <a:lnSpc>
                <a:spcPct val="90000"/>
              </a:lnSpc>
              <a:spcBef>
                <a:spcPct val="35000"/>
              </a:spcBef>
              <a:buClr>
                <a:srgbClr val="004489"/>
              </a:buClr>
            </a:pPr>
            <a:endParaRPr lang="en-GB" altLang="en-US" sz="1867" b="1" dirty="0">
              <a:solidFill>
                <a:srgbClr val="002776"/>
              </a:solidFill>
              <a:cs typeface="Arial" pitchFamily="34" charset="0"/>
            </a:endParaRPr>
          </a:p>
        </p:txBody>
      </p:sp>
      <p:sp>
        <p:nvSpPr>
          <p:cNvPr id="2" name="Title 1"/>
          <p:cNvSpPr>
            <a:spLocks noGrp="1"/>
          </p:cNvSpPr>
          <p:nvPr>
            <p:ph type="title"/>
          </p:nvPr>
        </p:nvSpPr>
        <p:spPr/>
        <p:txBody>
          <a:bodyPr>
            <a:normAutofit/>
          </a:bodyPr>
          <a:lstStyle/>
          <a:p>
            <a:r>
              <a:rPr lang="en-GB" dirty="0"/>
              <a:t>Nuvia Group</a:t>
            </a:r>
          </a:p>
        </p:txBody>
      </p:sp>
      <p:pic>
        <p:nvPicPr>
          <p:cNvPr id="64" name="Picture 6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90929" y="991674"/>
            <a:ext cx="8767999" cy="4932000"/>
          </a:xfrm>
          <a:prstGeom prst="rect">
            <a:avLst/>
          </a:prstGeom>
        </p:spPr>
      </p:pic>
    </p:spTree>
    <p:custDataLst>
      <p:tags r:id="rId1"/>
    </p:custDataLst>
    <p:extLst>
      <p:ext uri="{BB962C8B-B14F-4D97-AF65-F5344CB8AC3E}">
        <p14:creationId xmlns:p14="http://schemas.microsoft.com/office/powerpoint/2010/main" val="2332542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xmlns="" id="{94D87FC3-B780-4D08-AB85-638A1906401B}"/>
              </a:ext>
            </a:extLst>
          </p:cNvPr>
          <p:cNvPicPr>
            <a:picLocks noGrp="1" noChangeAspect="1"/>
          </p:cNvPicPr>
          <p:nvPr>
            <p:ph type="pic" sz="quarter" idx="10"/>
          </p:nvPr>
        </p:nvPicPr>
        <p:blipFill>
          <a:blip r:embed="rId4"/>
          <a:srcRect l="22253" r="22253"/>
          <a:stretch>
            <a:fillRect/>
          </a:stretch>
        </p:blipFill>
        <p:spPr>
          <a:prstGeom prst="rect">
            <a:avLst/>
          </a:prstGeom>
        </p:spPr>
      </p:pic>
      <p:sp>
        <p:nvSpPr>
          <p:cNvPr id="5" name="Text Placeholder 4"/>
          <p:cNvSpPr>
            <a:spLocks noGrp="1"/>
          </p:cNvSpPr>
          <p:nvPr>
            <p:ph type="body" sz="quarter" idx="12"/>
          </p:nvPr>
        </p:nvSpPr>
        <p:spPr>
          <a:xfrm>
            <a:off x="0" y="5443313"/>
            <a:ext cx="12192000" cy="1414687"/>
          </a:xfrm>
        </p:spPr>
        <p:txBody>
          <a:bodyPr/>
          <a:lstStyle/>
          <a:p>
            <a:r>
              <a:rPr lang="en-GB" dirty="0"/>
              <a:t>Challenges in Supply Chain Management for Advanced Reactors – the UK Experience</a:t>
            </a:r>
          </a:p>
        </p:txBody>
      </p:sp>
    </p:spTree>
    <p:custDataLst>
      <p:tags r:id="rId1"/>
    </p:custDataLst>
    <p:extLst>
      <p:ext uri="{BB962C8B-B14F-4D97-AF65-F5344CB8AC3E}">
        <p14:creationId xmlns:p14="http://schemas.microsoft.com/office/powerpoint/2010/main" val="1904592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BB990F07-0E1D-4C72-A21C-370B1066015B}"/>
              </a:ext>
            </a:extLst>
          </p:cNvPr>
          <p:cNvPicPr>
            <a:picLocks noChangeAspect="1"/>
          </p:cNvPicPr>
          <p:nvPr/>
        </p:nvPicPr>
        <p:blipFill>
          <a:blip r:embed="rId4"/>
          <a:stretch>
            <a:fillRect/>
          </a:stretch>
        </p:blipFill>
        <p:spPr>
          <a:xfrm>
            <a:off x="5182125" y="2209532"/>
            <a:ext cx="2310448" cy="1548000"/>
          </a:xfrm>
          <a:prstGeom prst="rect">
            <a:avLst/>
          </a:prstGeom>
        </p:spPr>
      </p:pic>
      <p:pic>
        <p:nvPicPr>
          <p:cNvPr id="16" name="Picture 15">
            <a:extLst>
              <a:ext uri="{FF2B5EF4-FFF2-40B4-BE49-F238E27FC236}">
                <a16:creationId xmlns:a16="http://schemas.microsoft.com/office/drawing/2014/main" xmlns="" id="{16B62456-65CB-48E1-895C-3DD784423FA5}"/>
              </a:ext>
            </a:extLst>
          </p:cNvPr>
          <p:cNvPicPr>
            <a:picLocks noChangeAspect="1"/>
          </p:cNvPicPr>
          <p:nvPr/>
        </p:nvPicPr>
        <p:blipFill>
          <a:blip r:embed="rId5"/>
          <a:stretch>
            <a:fillRect/>
          </a:stretch>
        </p:blipFill>
        <p:spPr>
          <a:xfrm>
            <a:off x="4460299" y="3807206"/>
            <a:ext cx="1824902" cy="1389228"/>
          </a:xfrm>
          <a:prstGeom prst="rect">
            <a:avLst/>
          </a:prstGeom>
        </p:spPr>
      </p:pic>
      <p:pic>
        <p:nvPicPr>
          <p:cNvPr id="12" name="Picture 11">
            <a:extLst>
              <a:ext uri="{FF2B5EF4-FFF2-40B4-BE49-F238E27FC236}">
                <a16:creationId xmlns:a16="http://schemas.microsoft.com/office/drawing/2014/main" xmlns="" id="{6273931F-F8C3-4C1F-B137-3575CFDC9B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45" y="203427"/>
            <a:ext cx="2740170" cy="1814918"/>
          </a:xfrm>
          <a:prstGeom prst="rect">
            <a:avLst/>
          </a:prstGeom>
        </p:spPr>
      </p:pic>
      <p:sp>
        <p:nvSpPr>
          <p:cNvPr id="19" name="Text Placeholder 18"/>
          <p:cNvSpPr>
            <a:spLocks noGrp="1"/>
          </p:cNvSpPr>
          <p:nvPr>
            <p:ph type="body" sz="quarter" idx="12"/>
          </p:nvPr>
        </p:nvSpPr>
        <p:spPr/>
        <p:txBody>
          <a:bodyPr>
            <a:normAutofit fontScale="92500" lnSpcReduction="10000"/>
          </a:bodyPr>
          <a:lstStyle/>
          <a:p>
            <a:r>
              <a:rPr lang="da-DK" dirty="0"/>
              <a:t>Reactor Types</a:t>
            </a:r>
          </a:p>
          <a:p>
            <a:pPr marL="342900" indent="-342900">
              <a:buFont typeface="Arial" panose="020B0604020202020204" pitchFamily="34" charset="0"/>
              <a:buChar char="•"/>
            </a:pPr>
            <a:r>
              <a:rPr lang="da-DK" dirty="0"/>
              <a:t>UK has eperience in a very wide range of reactor types</a:t>
            </a:r>
          </a:p>
          <a:p>
            <a:pPr marL="342900" indent="-342900">
              <a:buFont typeface="Arial" panose="020B0604020202020204" pitchFamily="34" charset="0"/>
              <a:buChar char="•"/>
            </a:pPr>
            <a:r>
              <a:rPr lang="da-DK" dirty="0"/>
              <a:t>However  there has been no new build for  over 20 years</a:t>
            </a:r>
          </a:p>
          <a:p>
            <a:pPr marL="342900" indent="-342900">
              <a:buFont typeface="Arial" panose="020B0604020202020204" pitchFamily="34" charset="0"/>
              <a:buChar char="•"/>
            </a:pPr>
            <a:endParaRPr lang="da-DK" dirty="0"/>
          </a:p>
          <a:p>
            <a:endParaRPr lang="da-DK" dirty="0"/>
          </a:p>
        </p:txBody>
      </p:sp>
      <p:sp>
        <p:nvSpPr>
          <p:cNvPr id="20" name="Text Placeholder 19"/>
          <p:cNvSpPr>
            <a:spLocks noGrp="1"/>
          </p:cNvSpPr>
          <p:nvPr>
            <p:ph type="body" sz="quarter" idx="13"/>
          </p:nvPr>
        </p:nvSpPr>
        <p:spPr/>
        <p:txBody>
          <a:bodyPr>
            <a:normAutofit fontScale="85000" lnSpcReduction="10000"/>
          </a:bodyPr>
          <a:lstStyle/>
          <a:p>
            <a:r>
              <a:rPr lang="da-DK" dirty="0"/>
              <a:t>Regulatory Requirements</a:t>
            </a:r>
          </a:p>
          <a:p>
            <a:pPr marL="342900" indent="-342900">
              <a:buFont typeface="Arial" panose="020B0604020202020204" pitchFamily="34" charset="0"/>
              <a:buChar char="•"/>
            </a:pPr>
            <a:r>
              <a:rPr lang="da-DK" dirty="0"/>
              <a:t>Need to meet new regulatory process (GDA) to support developers</a:t>
            </a:r>
          </a:p>
          <a:p>
            <a:pPr marL="342900" indent="-342900">
              <a:buFont typeface="Arial" panose="020B0604020202020204" pitchFamily="34" charset="0"/>
              <a:buChar char="•"/>
            </a:pPr>
            <a:r>
              <a:rPr lang="da-DK" dirty="0"/>
              <a:t>Understanding impact of overseas regulations and codes  e.g. RCCM</a:t>
            </a:r>
          </a:p>
        </p:txBody>
      </p:sp>
      <p:sp>
        <p:nvSpPr>
          <p:cNvPr id="21" name="Text Placeholder 20"/>
          <p:cNvSpPr>
            <a:spLocks noGrp="1"/>
          </p:cNvSpPr>
          <p:nvPr>
            <p:ph type="body" sz="quarter" idx="14"/>
          </p:nvPr>
        </p:nvSpPr>
        <p:spPr/>
        <p:txBody>
          <a:bodyPr>
            <a:normAutofit fontScale="92500" lnSpcReduction="10000"/>
          </a:bodyPr>
          <a:lstStyle/>
          <a:p>
            <a:r>
              <a:rPr lang="da-DK" dirty="0"/>
              <a:t>Resources</a:t>
            </a:r>
          </a:p>
          <a:p>
            <a:pPr marL="342900" indent="-342900">
              <a:buFont typeface="Arial" panose="020B0604020202020204" pitchFamily="34" charset="0"/>
              <a:buChar char="•"/>
            </a:pPr>
            <a:r>
              <a:rPr lang="da-DK" dirty="0"/>
              <a:t>Expand nuclear manufacturing capability</a:t>
            </a:r>
          </a:p>
          <a:p>
            <a:pPr marL="342900" indent="-342900">
              <a:buFont typeface="Arial" panose="020B0604020202020204" pitchFamily="34" charset="0"/>
              <a:buChar char="•"/>
            </a:pPr>
            <a:r>
              <a:rPr lang="da-DK" dirty="0"/>
              <a:t>Reinvigorate nuclear training and skills</a:t>
            </a:r>
          </a:p>
          <a:p>
            <a:endParaRPr lang="da-DK" dirty="0"/>
          </a:p>
        </p:txBody>
      </p:sp>
      <p:sp>
        <p:nvSpPr>
          <p:cNvPr id="22" name="Text Placeholder 21"/>
          <p:cNvSpPr>
            <a:spLocks noGrp="1"/>
          </p:cNvSpPr>
          <p:nvPr>
            <p:ph type="body" sz="quarter" idx="15"/>
          </p:nvPr>
        </p:nvSpPr>
        <p:spPr/>
        <p:txBody>
          <a:bodyPr>
            <a:normAutofit/>
          </a:bodyPr>
          <a:lstStyle/>
          <a:p>
            <a:r>
              <a:rPr lang="da-DK" sz="3600" dirty="0"/>
              <a:t>Challenges for the Supply Chain</a:t>
            </a:r>
          </a:p>
        </p:txBody>
      </p:sp>
      <p:sp>
        <p:nvSpPr>
          <p:cNvPr id="9" name="Slide Number Placeholder 8"/>
          <p:cNvSpPr>
            <a:spLocks noGrp="1"/>
          </p:cNvSpPr>
          <p:nvPr>
            <p:ph type="sldNum" sz="quarter" idx="16"/>
          </p:nvPr>
        </p:nvSpPr>
        <p:spPr/>
        <p:txBody>
          <a:bodyPr/>
          <a:lstStyle/>
          <a:p>
            <a:fld id="{46527A4F-F006-4A52-A4C6-927B7B36351E}" type="slidenum">
              <a:rPr lang="en-GB" smtClean="0"/>
              <a:pPr/>
              <a:t>9</a:t>
            </a:fld>
            <a:endParaRPr lang="en-GB" dirty="0"/>
          </a:p>
        </p:txBody>
      </p:sp>
      <p:pic>
        <p:nvPicPr>
          <p:cNvPr id="10" name="Picture Placeholder 9">
            <a:extLst>
              <a:ext uri="{FF2B5EF4-FFF2-40B4-BE49-F238E27FC236}">
                <a16:creationId xmlns:a16="http://schemas.microsoft.com/office/drawing/2014/main" xmlns="" id="{E04E0F52-9967-484D-B6BA-66D443DA678B}"/>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24675" r="24675"/>
          <a:stretch>
            <a:fillRect/>
          </a:stretch>
        </p:blipFill>
        <p:spPr>
          <a:xfrm>
            <a:off x="2993245" y="720997"/>
            <a:ext cx="2041135" cy="2691896"/>
          </a:xfrm>
        </p:spPr>
      </p:pic>
      <p:pic>
        <p:nvPicPr>
          <p:cNvPr id="13" name="Picture 12">
            <a:extLst>
              <a:ext uri="{FF2B5EF4-FFF2-40B4-BE49-F238E27FC236}">
                <a16:creationId xmlns:a16="http://schemas.microsoft.com/office/drawing/2014/main" xmlns="" id="{79A2DAAB-120A-48FF-986B-D31E6D004676}"/>
              </a:ext>
            </a:extLst>
          </p:cNvPr>
          <p:cNvPicPr>
            <a:picLocks noChangeAspect="1"/>
          </p:cNvPicPr>
          <p:nvPr/>
        </p:nvPicPr>
        <p:blipFill>
          <a:blip r:embed="rId8"/>
          <a:stretch>
            <a:fillRect/>
          </a:stretch>
        </p:blipFill>
        <p:spPr>
          <a:xfrm>
            <a:off x="139947" y="2156023"/>
            <a:ext cx="2748250" cy="1713076"/>
          </a:xfrm>
          <a:prstGeom prst="rect">
            <a:avLst/>
          </a:prstGeom>
        </p:spPr>
      </p:pic>
      <p:pic>
        <p:nvPicPr>
          <p:cNvPr id="15" name="Picture 14">
            <a:extLst>
              <a:ext uri="{FF2B5EF4-FFF2-40B4-BE49-F238E27FC236}">
                <a16:creationId xmlns:a16="http://schemas.microsoft.com/office/drawing/2014/main" xmlns="" id="{39B561EB-D79B-476E-B0E9-A6795407D1BB}"/>
              </a:ext>
            </a:extLst>
          </p:cNvPr>
          <p:cNvPicPr>
            <a:picLocks noChangeAspect="1"/>
          </p:cNvPicPr>
          <p:nvPr/>
        </p:nvPicPr>
        <p:blipFill>
          <a:blip r:embed="rId9"/>
          <a:stretch>
            <a:fillRect/>
          </a:stretch>
        </p:blipFill>
        <p:spPr>
          <a:xfrm>
            <a:off x="1849345" y="3859728"/>
            <a:ext cx="1824903" cy="1310108"/>
          </a:xfrm>
          <a:prstGeom prst="rect">
            <a:avLst/>
          </a:prstGeom>
        </p:spPr>
      </p:pic>
      <p:pic>
        <p:nvPicPr>
          <p:cNvPr id="18" name="Picture 17">
            <a:extLst>
              <a:ext uri="{FF2B5EF4-FFF2-40B4-BE49-F238E27FC236}">
                <a16:creationId xmlns:a16="http://schemas.microsoft.com/office/drawing/2014/main" xmlns="" id="{CF4B7917-68EF-40BE-A89F-0F1B3DB17035}"/>
              </a:ext>
            </a:extLst>
          </p:cNvPr>
          <p:cNvPicPr>
            <a:picLocks noChangeAspect="1"/>
          </p:cNvPicPr>
          <p:nvPr/>
        </p:nvPicPr>
        <p:blipFill>
          <a:blip r:embed="rId10"/>
          <a:stretch>
            <a:fillRect/>
          </a:stretch>
        </p:blipFill>
        <p:spPr>
          <a:xfrm>
            <a:off x="5139898" y="235334"/>
            <a:ext cx="2352675" cy="1666875"/>
          </a:xfrm>
          <a:prstGeom prst="rect">
            <a:avLst/>
          </a:prstGeom>
        </p:spPr>
      </p:pic>
    </p:spTree>
    <p:custDataLst>
      <p:tags r:id="rId1"/>
    </p:custDataLst>
    <p:extLst>
      <p:ext uri="{BB962C8B-B14F-4D97-AF65-F5344CB8AC3E}">
        <p14:creationId xmlns:p14="http://schemas.microsoft.com/office/powerpoint/2010/main" val="35932445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262235303287197"/>
</p:tagLst>
</file>

<file path=ppt/tags/tag10.xml><?xml version="1.0" encoding="utf-8"?>
<p:tagLst xmlns:a="http://schemas.openxmlformats.org/drawingml/2006/main" xmlns:r="http://schemas.openxmlformats.org/officeDocument/2006/relationships" xmlns:p="http://schemas.openxmlformats.org/presentationml/2006/main">
  <p:tag name="TEMPLAFYSLIDEID" val="636262235303755961"/>
</p:tagLst>
</file>

<file path=ppt/tags/tag11.xml><?xml version="1.0" encoding="utf-8"?>
<p:tagLst xmlns:a="http://schemas.openxmlformats.org/drawingml/2006/main" xmlns:r="http://schemas.openxmlformats.org/officeDocument/2006/relationships" xmlns:p="http://schemas.openxmlformats.org/presentationml/2006/main">
  <p:tag name="TEMPLAFYSLIDEID" val="636191362586512139"/>
</p:tagLst>
</file>

<file path=ppt/tags/tag12.xml><?xml version="1.0" encoding="utf-8"?>
<p:tagLst xmlns:a="http://schemas.openxmlformats.org/drawingml/2006/main" xmlns:r="http://schemas.openxmlformats.org/officeDocument/2006/relationships" xmlns:p="http://schemas.openxmlformats.org/presentationml/2006/main">
  <p:tag name="TEMPLAFYSLIDEID" val="636191362586512139"/>
</p:tagLst>
</file>

<file path=ppt/tags/tag13.xml><?xml version="1.0" encoding="utf-8"?>
<p:tagLst xmlns:a="http://schemas.openxmlformats.org/drawingml/2006/main" xmlns:r="http://schemas.openxmlformats.org/officeDocument/2006/relationships" xmlns:p="http://schemas.openxmlformats.org/presentationml/2006/main">
  <p:tag name="TEMPLAFYSLIDEID" val="636262235303755961"/>
</p:tagLst>
</file>

<file path=ppt/tags/tag14.xml><?xml version="1.0" encoding="utf-8"?>
<p:tagLst xmlns:a="http://schemas.openxmlformats.org/drawingml/2006/main" xmlns:r="http://schemas.openxmlformats.org/officeDocument/2006/relationships" xmlns:p="http://schemas.openxmlformats.org/presentationml/2006/main">
  <p:tag name="TEMPLAFYSLIDEID" val="636262235303912205"/>
</p:tagLst>
</file>

<file path=ppt/tags/tag15.xml><?xml version="1.0" encoding="utf-8"?>
<p:tagLst xmlns:a="http://schemas.openxmlformats.org/drawingml/2006/main" xmlns:r="http://schemas.openxmlformats.org/officeDocument/2006/relationships" xmlns:p="http://schemas.openxmlformats.org/presentationml/2006/main">
  <p:tag name="TEMPLAFYSLIDEID" val="636262235304105989"/>
</p:tagLst>
</file>

<file path=ppt/tags/tag2.xml><?xml version="1.0" encoding="utf-8"?>
<p:tagLst xmlns:a="http://schemas.openxmlformats.org/drawingml/2006/main" xmlns:r="http://schemas.openxmlformats.org/officeDocument/2006/relationships" xmlns:p="http://schemas.openxmlformats.org/presentationml/2006/main">
  <p:tag name="TEMPLAFYSLIDEID" val="636334618935598504"/>
</p:tagLst>
</file>

<file path=ppt/tags/tag3.xml><?xml version="1.0" encoding="utf-8"?>
<p:tagLst xmlns:a="http://schemas.openxmlformats.org/drawingml/2006/main" xmlns:r="http://schemas.openxmlformats.org/officeDocument/2006/relationships" xmlns:p="http://schemas.openxmlformats.org/presentationml/2006/main">
  <p:tag name="TEMPLAFYSLIDEID" val="636571535078521384"/>
</p:tagLst>
</file>

<file path=ppt/tags/tag4.xml><?xml version="1.0" encoding="utf-8"?>
<p:tagLst xmlns:a="http://schemas.openxmlformats.org/drawingml/2006/main" xmlns:r="http://schemas.openxmlformats.org/officeDocument/2006/relationships" xmlns:p="http://schemas.openxmlformats.org/presentationml/2006/main">
  <p:tag name="TEMPLAFYSLIDEID" val="636571535073677565"/>
</p:tagLst>
</file>

<file path=ppt/tags/tag5.xml><?xml version="1.0" encoding="utf-8"?>
<p:tagLst xmlns:a="http://schemas.openxmlformats.org/drawingml/2006/main" xmlns:r="http://schemas.openxmlformats.org/officeDocument/2006/relationships" xmlns:p="http://schemas.openxmlformats.org/presentationml/2006/main">
  <p:tag name="TEMPLAFYSLIDEID" val="636262235303443450"/>
</p:tagLst>
</file>

<file path=ppt/tags/tag6.xml><?xml version="1.0" encoding="utf-8"?>
<p:tagLst xmlns:a="http://schemas.openxmlformats.org/drawingml/2006/main" xmlns:r="http://schemas.openxmlformats.org/officeDocument/2006/relationships" xmlns:p="http://schemas.openxmlformats.org/presentationml/2006/main">
  <p:tag name="TEMPLAFYSLIDEID" val="636262235303599709"/>
</p:tagLst>
</file>

<file path=ppt/tags/tag7.xml><?xml version="1.0" encoding="utf-8"?>
<p:tagLst xmlns:a="http://schemas.openxmlformats.org/drawingml/2006/main" xmlns:r="http://schemas.openxmlformats.org/officeDocument/2006/relationships" xmlns:p="http://schemas.openxmlformats.org/presentationml/2006/main">
  <p:tag name="TEMPLAFYSLIDEID" val="636262235303755960"/>
</p:tagLst>
</file>

<file path=ppt/tags/tag8.xml><?xml version="1.0" encoding="utf-8"?>
<p:tagLst xmlns:a="http://schemas.openxmlformats.org/drawingml/2006/main" xmlns:r="http://schemas.openxmlformats.org/officeDocument/2006/relationships" xmlns:p="http://schemas.openxmlformats.org/presentationml/2006/main">
  <p:tag name="TEMPLAFYSLIDEID" val="636262235303443450"/>
</p:tagLst>
</file>

<file path=ppt/tags/tag9.xml><?xml version="1.0" encoding="utf-8"?>
<p:tagLst xmlns:a="http://schemas.openxmlformats.org/drawingml/2006/main" xmlns:r="http://schemas.openxmlformats.org/officeDocument/2006/relationships" xmlns:p="http://schemas.openxmlformats.org/presentationml/2006/main">
  <p:tag name="TEMPLAFYSLIDEID" val="636262235303755961"/>
</p:tagLst>
</file>

<file path=ppt/theme/theme1.xml><?xml version="1.0" encoding="utf-8"?>
<a:theme xmlns:a="http://schemas.openxmlformats.org/drawingml/2006/main" name="Nuvia Content Style 1">
  <a:themeElements>
    <a:clrScheme name="Green">
      <a:dk1>
        <a:srgbClr val="000000"/>
      </a:dk1>
      <a:lt1>
        <a:sysClr val="window" lastClr="FFFFFF"/>
      </a:lt1>
      <a:dk2>
        <a:srgbClr val="EF7906"/>
      </a:dk2>
      <a:lt2>
        <a:srgbClr val="EB595D"/>
      </a:lt2>
      <a:accent1>
        <a:srgbClr val="69A2C2"/>
      </a:accent1>
      <a:accent2>
        <a:srgbClr val="76B82A"/>
      </a:accent2>
      <a:accent3>
        <a:srgbClr val="009EC8"/>
      </a:accent3>
      <a:accent4>
        <a:srgbClr val="91993E"/>
      </a:accent4>
      <a:accent5>
        <a:srgbClr val="5C348B"/>
      </a:accent5>
      <a:accent6>
        <a:srgbClr val="FAB721"/>
      </a:accent6>
      <a:hlink>
        <a:srgbClr val="8D7E74"/>
      </a:hlink>
      <a:folHlink>
        <a:srgbClr val="878787"/>
      </a:folHlink>
    </a:clrScheme>
    <a:fontScheme name="Nuvia">
      <a:majorFont>
        <a:latin typeface="Vinci Serif"/>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B170AB4D-6731-4587-BC02-1B209459B8FA}" vid="{347B3248-841C-4862-ADD6-9946654543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900</TotalTime>
  <Words>2356</Words>
  <Application>Microsoft Office PowerPoint</Application>
  <PresentationFormat>Widescreen</PresentationFormat>
  <Paragraphs>312</Paragraphs>
  <Slides>20</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Gulim</vt:lpstr>
      <vt:lpstr>MS PGothic</vt:lpstr>
      <vt:lpstr>Arial</vt:lpstr>
      <vt:lpstr>Calibri</vt:lpstr>
      <vt:lpstr>Times New Roman</vt:lpstr>
      <vt:lpstr>Vinci Sans</vt:lpstr>
      <vt:lpstr>Vinci Sans Extra Light</vt:lpstr>
      <vt:lpstr>Vinci Sans Light</vt:lpstr>
      <vt:lpstr>Vinci Sans Medium</vt:lpstr>
      <vt:lpstr>Vinci Serif</vt:lpstr>
      <vt:lpstr>Nuvia Content Style 1</vt:lpstr>
      <vt:lpstr>Challenges in Supply Chain Management for Advanced Reactors – the UK Experience</vt:lpstr>
      <vt:lpstr>Nuvia is part of VINCI: The World’s Leading Construction &amp; Concessions Company</vt:lpstr>
      <vt:lpstr> Nuvia Group </vt:lpstr>
      <vt:lpstr>NUVIA India</vt:lpstr>
      <vt:lpstr>Nuvia UK</vt:lpstr>
      <vt:lpstr>UK New Build: Key Locations</vt:lpstr>
      <vt:lpstr>Nuvia Group</vt:lpstr>
      <vt:lpstr>PowerPoint Presentation</vt:lpstr>
      <vt:lpstr>PowerPoint Presentation</vt:lpstr>
      <vt:lpstr>PowerPoint Presentation</vt:lpstr>
      <vt:lpstr>PowerPoint Presentation</vt:lpstr>
      <vt:lpstr>New Nuclear Build in the UK</vt:lpstr>
      <vt:lpstr>New Nuclear Build in the UK</vt:lpstr>
      <vt:lpstr>Generic Design Assessment (GDA) – Experience   </vt:lpstr>
      <vt:lpstr>GDA – Experience continued   </vt:lpstr>
      <vt:lpstr>Nuclear Sampling Systems </vt:lpstr>
      <vt:lpstr>Nuclear Doors</vt:lpstr>
      <vt:lpstr>UK Supply Chain Experience Relevant to India’s New Build Programme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Supply Chain Management for Advanced Reactors – the UK Experience</dc:title>
  <dc:creator>SMITH Ronald</dc:creator>
  <cp:lastModifiedBy>Ashish Jha</cp:lastModifiedBy>
  <cp:revision>57</cp:revision>
  <dcterms:created xsi:type="dcterms:W3CDTF">2018-10-09T10:06:06Z</dcterms:created>
  <dcterms:modified xsi:type="dcterms:W3CDTF">2018-10-24T09:29:28Z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2017-03-24T11:49:15.9218273Z</vt:lpwstr>
  </property>
  <property fmtid="{D5CDD505-2E9C-101B-9397-08002B2CF9AE}" pid="3" name="PluginDependencies_0">
    <vt:lpwstr>{"635690283596553901:635756574568773657":[],"635690283596553901:635948558892713778":[],"635690283596553901:636204977797466282":[],"635690283596553901:636204977797466283":[],"635975298882436475:635975298882307766":[],"635975298882436475:635975298882307767"</vt:lpwstr>
  </property>
  <property fmtid="{D5CDD505-2E9C-101B-9397-08002B2CF9AE}" pid="4" name="PluginDependencies_1">
    <vt:lpwstr>:[],"635975213586013868:635975213586013867":[],"635975213586013868:636161230990923577":[]}</vt:lpwstr>
  </property>
  <property fmtid="{D5CDD505-2E9C-101B-9397-08002B2CF9AE}" pid="5" name="CustomerId">
    <vt:lpwstr>nuvia</vt:lpwstr>
  </property>
  <property fmtid="{D5CDD505-2E9C-101B-9397-08002B2CF9AE}" pid="6" name="TemplateId">
    <vt:lpwstr>635977795767945915</vt:lpwstr>
  </property>
  <property fmtid="{D5CDD505-2E9C-101B-9397-08002B2CF9AE}" pid="7" name="UserProfileId">
    <vt:lpwstr>635949370840702365</vt:lpwstr>
  </property>
</Properties>
</file>